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Arimo" panose="020B0604020202020204" charset="0"/>
      <p:regular r:id="rId19"/>
    </p:embeddedFont>
    <p:embeddedFont>
      <p:font typeface="Copperplate Gothic 29 AB Bold" panose="020B0604020202020204" charset="0"/>
      <p:regular r:id="rId20"/>
    </p:embeddedFont>
    <p:embeddedFont>
      <p:font typeface="Montserrat Bold" panose="020B0604020202020204" charset="0"/>
      <p:regular r:id="rId21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Open Sans Bold" panose="020B0604020202020204" charset="0"/>
      <p:regular r:id="rId27"/>
      <p:bold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Poppins Bold" panose="020B0604020202020204" charset="0"/>
      <p:regular r:id="rId33"/>
      <p:bold r:id="rId34"/>
    </p:embeddedFont>
    <p:embeddedFont>
      <p:font typeface="Poppins Bold Italics" panose="020B0604020202020204" charset="0"/>
      <p:regular r:id="rId35"/>
    </p:embeddedFont>
    <p:embeddedFont>
      <p:font typeface="Poppins Italics" panose="020B0604020202020204" charset="0"/>
      <p:regular r:id="rId36"/>
    </p:embeddedFont>
    <p:embeddedFont>
      <p:font typeface="Poppins Semi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D0E55-47FC-4530-84D1-EF7BFA140497}" v="27" dt="2024-04-25T16:26:43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ffat nitu" userId="a6c9bc1602f6cbeb" providerId="Windows Live" clId="Web-{724D0E55-47FC-4530-84D1-EF7BFA140497}"/>
    <pc:docChg chg="modSld">
      <pc:chgData name="iffat nitu" userId="a6c9bc1602f6cbeb" providerId="Windows Live" clId="Web-{724D0E55-47FC-4530-84D1-EF7BFA140497}" dt="2024-04-25T16:26:12.709" v="22" actId="1076"/>
      <pc:docMkLst>
        <pc:docMk/>
      </pc:docMkLst>
      <pc:sldChg chg="modSp">
        <pc:chgData name="iffat nitu" userId="a6c9bc1602f6cbeb" providerId="Windows Live" clId="Web-{724D0E55-47FC-4530-84D1-EF7BFA140497}" dt="2024-04-25T16:26:12.709" v="22" actId="1076"/>
        <pc:sldMkLst>
          <pc:docMk/>
          <pc:sldMk cId="0" sldId="259"/>
        </pc:sldMkLst>
        <pc:spChg chg="mod">
          <ac:chgData name="iffat nitu" userId="a6c9bc1602f6cbeb" providerId="Windows Live" clId="Web-{724D0E55-47FC-4530-84D1-EF7BFA140497}" dt="2024-04-25T16:26:02.786" v="21" actId="14100"/>
          <ac:spMkLst>
            <pc:docMk/>
            <pc:sldMk cId="0" sldId="259"/>
            <ac:spMk id="20" creationId="{00000000-0000-0000-0000-000000000000}"/>
          </ac:spMkLst>
        </pc:spChg>
        <pc:spChg chg="mod">
          <ac:chgData name="iffat nitu" userId="a6c9bc1602f6cbeb" providerId="Windows Live" clId="Web-{724D0E55-47FC-4530-84D1-EF7BFA140497}" dt="2024-04-25T16:26:12.709" v="22" actId="107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iffat nitu" userId="a6c9bc1602f6cbeb" providerId="Windows Live" clId="Web-{724D0E55-47FC-4530-84D1-EF7BFA140497}" dt="2024-04-25T16:22:45.628" v="5" actId="14100"/>
          <ac:spMkLst>
            <pc:docMk/>
            <pc:sldMk cId="0" sldId="259"/>
            <ac:spMk id="25" creationId="{00000000-0000-0000-0000-000000000000}"/>
          </ac:spMkLst>
        </pc:spChg>
      </pc:sldChg>
      <pc:sldChg chg="modSp">
        <pc:chgData name="iffat nitu" userId="a6c9bc1602f6cbeb" providerId="Windows Live" clId="Web-{724D0E55-47FC-4530-84D1-EF7BFA140497}" dt="2024-04-25T16:24:50.222" v="17" actId="14100"/>
        <pc:sldMkLst>
          <pc:docMk/>
          <pc:sldMk cId="0" sldId="262"/>
        </pc:sldMkLst>
        <pc:spChg chg="mod">
          <ac:chgData name="iffat nitu" userId="a6c9bc1602f6cbeb" providerId="Windows Live" clId="Web-{724D0E55-47FC-4530-84D1-EF7BFA140497}" dt="2024-04-25T16:24:14.959" v="11" actId="14100"/>
          <ac:spMkLst>
            <pc:docMk/>
            <pc:sldMk cId="0" sldId="262"/>
            <ac:spMk id="14" creationId="{00000000-0000-0000-0000-000000000000}"/>
          </ac:spMkLst>
        </pc:spChg>
        <pc:spChg chg="mod">
          <ac:chgData name="iffat nitu" userId="a6c9bc1602f6cbeb" providerId="Windows Live" clId="Web-{724D0E55-47FC-4530-84D1-EF7BFA140497}" dt="2024-04-25T16:24:36.237" v="14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iffat nitu" userId="a6c9bc1602f6cbeb" providerId="Windows Live" clId="Web-{724D0E55-47FC-4530-84D1-EF7BFA140497}" dt="2024-04-25T16:24:47.253" v="16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iffat nitu" userId="a6c9bc1602f6cbeb" providerId="Windows Live" clId="Web-{724D0E55-47FC-4530-84D1-EF7BFA140497}" dt="2024-04-25T16:24:50.222" v="17" actId="14100"/>
          <ac:spMkLst>
            <pc:docMk/>
            <pc:sldMk cId="0" sldId="262"/>
            <ac:spMk id="2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13" Type="http://schemas.openxmlformats.org/officeDocument/2006/relationships/image" Target="../media/image118.svg"/><Relationship Id="rId3" Type="http://schemas.openxmlformats.org/officeDocument/2006/relationships/image" Target="../media/image72.sv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svg"/><Relationship Id="rId11" Type="http://schemas.openxmlformats.org/officeDocument/2006/relationships/image" Target="../media/image116.sv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72.svg"/><Relationship Id="rId21" Type="http://schemas.openxmlformats.org/officeDocument/2006/relationships/image" Target="../media/image137.svg"/><Relationship Id="rId7" Type="http://schemas.openxmlformats.org/officeDocument/2006/relationships/image" Target="../media/image123.sv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" Type="http://schemas.openxmlformats.org/officeDocument/2006/relationships/image" Target="../media/image71.pn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19" Type="http://schemas.openxmlformats.org/officeDocument/2006/relationships/image" Target="../media/image135.sv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130.svg"/><Relationship Id="rId2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svg"/><Relationship Id="rId3" Type="http://schemas.openxmlformats.org/officeDocument/2006/relationships/image" Target="../media/image139.svg"/><Relationship Id="rId21" Type="http://schemas.openxmlformats.org/officeDocument/2006/relationships/image" Target="../media/image156.svg"/><Relationship Id="rId7" Type="http://schemas.openxmlformats.org/officeDocument/2006/relationships/image" Target="../media/image142.png"/><Relationship Id="rId12" Type="http://schemas.openxmlformats.org/officeDocument/2006/relationships/image" Target="../media/image147.svg"/><Relationship Id="rId17" Type="http://schemas.openxmlformats.org/officeDocument/2006/relationships/image" Target="../media/image152.png"/><Relationship Id="rId2" Type="http://schemas.openxmlformats.org/officeDocument/2006/relationships/image" Target="../media/image138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svg"/><Relationship Id="rId11" Type="http://schemas.openxmlformats.org/officeDocument/2006/relationships/image" Target="../media/image146.png"/><Relationship Id="rId24" Type="http://schemas.openxmlformats.org/officeDocument/2006/relationships/image" Target="../media/image72.svg"/><Relationship Id="rId5" Type="http://schemas.openxmlformats.org/officeDocument/2006/relationships/image" Target="../media/image140.png"/><Relationship Id="rId15" Type="http://schemas.openxmlformats.org/officeDocument/2006/relationships/image" Target="../media/image150.svg"/><Relationship Id="rId23" Type="http://schemas.openxmlformats.org/officeDocument/2006/relationships/image" Target="../media/image71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7.png"/><Relationship Id="rId9" Type="http://schemas.openxmlformats.org/officeDocument/2006/relationships/image" Target="../media/image144.sv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svg"/><Relationship Id="rId3" Type="http://schemas.openxmlformats.org/officeDocument/2006/relationships/image" Target="../media/image159.svg"/><Relationship Id="rId7" Type="http://schemas.openxmlformats.org/officeDocument/2006/relationships/image" Target="../media/image163.svg"/><Relationship Id="rId12" Type="http://schemas.openxmlformats.org/officeDocument/2006/relationships/image" Target="../media/image168.png"/><Relationship Id="rId17" Type="http://schemas.openxmlformats.org/officeDocument/2006/relationships/image" Target="../media/image17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svg"/><Relationship Id="rId5" Type="http://schemas.openxmlformats.org/officeDocument/2006/relationships/image" Target="../media/image161.sv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jpe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hyperlink" Target="https://www.who.int/bangladesh/news/detail/22-03-2021-world-water-day-2021#:~:text=In%20Bangladesh%2C%20the%20mortality%20rate,is%207.5%20deaths%20per%20100%2C000." TargetMode="External"/><Relationship Id="rId3" Type="http://schemas.openxmlformats.org/officeDocument/2006/relationships/image" Target="../media/image27.svg"/><Relationship Id="rId21" Type="http://schemas.openxmlformats.org/officeDocument/2006/relationships/image" Target="../media/image17.pn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17" Type="http://schemas.openxmlformats.org/officeDocument/2006/relationships/hyperlink" Target="https://www.thedailystar.net/views/editorial/news/death-pollution-3028636" TargetMode="External"/><Relationship Id="rId2" Type="http://schemas.openxmlformats.org/officeDocument/2006/relationships/image" Target="../media/image26.png"/><Relationship Id="rId16" Type="http://schemas.openxmlformats.org/officeDocument/2006/relationships/hyperlink" Target="https://www.ncbi.nlm.nih.gov/pmc/articles/PMC4144270/" TargetMode="Externa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svg"/><Relationship Id="rId18" Type="http://schemas.openxmlformats.org/officeDocument/2006/relationships/image" Target="../media/image17.png"/><Relationship Id="rId26" Type="http://schemas.openxmlformats.org/officeDocument/2006/relationships/image" Target="../media/image63.png"/><Relationship Id="rId3" Type="http://schemas.openxmlformats.org/officeDocument/2006/relationships/image" Target="../media/image41.sv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5" Type="http://schemas.openxmlformats.org/officeDocument/2006/relationships/image" Target="../media/image62.svg"/><Relationship Id="rId33" Type="http://schemas.openxmlformats.org/officeDocument/2006/relationships/image" Target="../media/image70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7.sv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60.sv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6.png"/><Relationship Id="rId31" Type="http://schemas.openxmlformats.org/officeDocument/2006/relationships/image" Target="../media/image68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59.png"/><Relationship Id="rId27" Type="http://schemas.openxmlformats.org/officeDocument/2006/relationships/image" Target="../media/image64.svg"/><Relationship Id="rId30" Type="http://schemas.openxmlformats.org/officeDocument/2006/relationships/image" Target="../media/image67.png"/><Relationship Id="rId35" Type="http://schemas.openxmlformats.org/officeDocument/2006/relationships/image" Target="../media/image72.svg"/><Relationship Id="rId8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svg"/><Relationship Id="rId3" Type="http://schemas.openxmlformats.org/officeDocument/2006/relationships/image" Target="../media/image72.svg"/><Relationship Id="rId21" Type="http://schemas.openxmlformats.org/officeDocument/2006/relationships/image" Target="../media/image89.png"/><Relationship Id="rId7" Type="http://schemas.openxmlformats.org/officeDocument/2006/relationships/image" Target="../media/image76.svg"/><Relationship Id="rId12" Type="http://schemas.openxmlformats.org/officeDocument/2006/relationships/image" Target="../media/image81.jpeg"/><Relationship Id="rId17" Type="http://schemas.openxmlformats.org/officeDocument/2006/relationships/image" Target="../media/image85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2.svg"/><Relationship Id="rId5" Type="http://schemas.openxmlformats.org/officeDocument/2006/relationships/image" Target="../media/image74.svg"/><Relationship Id="rId15" Type="http://schemas.openxmlformats.org/officeDocument/2006/relationships/image" Target="../media/image17.png"/><Relationship Id="rId23" Type="http://schemas.openxmlformats.org/officeDocument/2006/relationships/image" Target="../media/image91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8.jpeg"/><Relationship Id="rId14" Type="http://schemas.openxmlformats.org/officeDocument/2006/relationships/image" Target="../media/image83.svg"/><Relationship Id="rId22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6.png"/><Relationship Id="rId7" Type="http://schemas.openxmlformats.org/officeDocument/2006/relationships/image" Target="../media/image72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svg"/><Relationship Id="rId3" Type="http://schemas.openxmlformats.org/officeDocument/2006/relationships/image" Target="../media/image72.svg"/><Relationship Id="rId7" Type="http://schemas.openxmlformats.org/officeDocument/2006/relationships/image" Target="../media/image102.jpeg"/><Relationship Id="rId12" Type="http://schemas.openxmlformats.org/officeDocument/2006/relationships/image" Target="../media/image10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7.png"/><Relationship Id="rId5" Type="http://schemas.openxmlformats.org/officeDocument/2006/relationships/image" Target="../media/image100.svg"/><Relationship Id="rId10" Type="http://schemas.openxmlformats.org/officeDocument/2006/relationships/image" Target="../media/image105.jpeg"/><Relationship Id="rId4" Type="http://schemas.openxmlformats.org/officeDocument/2006/relationships/image" Target="../media/image99.png"/><Relationship Id="rId9" Type="http://schemas.openxmlformats.org/officeDocument/2006/relationships/image" Target="../media/image104.jpeg"/><Relationship Id="rId1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10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70F15-2E6C-4101-B35D-307C48AB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74" y="267390"/>
            <a:ext cx="9461080" cy="1740653"/>
          </a:xfrm>
          <a:custGeom>
            <a:avLst/>
            <a:gdLst/>
            <a:ahLst/>
            <a:cxnLst/>
            <a:rect l="l" t="t" r="r" b="b"/>
            <a:pathLst>
              <a:path w="9461080" h="1740653">
                <a:moveTo>
                  <a:pt x="0" y="0"/>
                </a:moveTo>
                <a:lnTo>
                  <a:pt x="9461080" y="0"/>
                </a:lnTo>
                <a:lnTo>
                  <a:pt x="9461080" y="1740653"/>
                </a:lnTo>
                <a:lnTo>
                  <a:pt x="0" y="174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335" b="-1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5341" y="2351416"/>
            <a:ext cx="1866070" cy="1866070"/>
          </a:xfrm>
          <a:custGeom>
            <a:avLst/>
            <a:gdLst/>
            <a:ahLst/>
            <a:cxnLst/>
            <a:rect l="l" t="t" r="r" b="b"/>
            <a:pathLst>
              <a:path w="1866070" h="1866070">
                <a:moveTo>
                  <a:pt x="0" y="0"/>
                </a:moveTo>
                <a:lnTo>
                  <a:pt x="1866070" y="0"/>
                </a:lnTo>
                <a:lnTo>
                  <a:pt x="1866070" y="1866069"/>
                </a:lnTo>
                <a:lnTo>
                  <a:pt x="0" y="186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42833" y="2551755"/>
            <a:ext cx="1616752" cy="1507621"/>
          </a:xfrm>
          <a:custGeom>
            <a:avLst/>
            <a:gdLst/>
            <a:ahLst/>
            <a:cxnLst/>
            <a:rect l="l" t="t" r="r" b="b"/>
            <a:pathLst>
              <a:path w="1616752" h="1507621">
                <a:moveTo>
                  <a:pt x="0" y="0"/>
                </a:moveTo>
                <a:lnTo>
                  <a:pt x="1616752" y="0"/>
                </a:lnTo>
                <a:lnTo>
                  <a:pt x="1616752" y="1507621"/>
                </a:lnTo>
                <a:lnTo>
                  <a:pt x="0" y="15076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988365"/>
            <a:ext cx="3747044" cy="1203941"/>
            <a:chOff x="0" y="0"/>
            <a:chExt cx="1132403" cy="363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02" cy="363846"/>
            </a:xfrm>
            <a:custGeom>
              <a:avLst/>
              <a:gdLst/>
              <a:ahLst/>
              <a:cxnLst/>
              <a:rect l="l" t="t" r="r" b="b"/>
              <a:pathLst>
                <a:path w="1132402" h="363846">
                  <a:moveTo>
                    <a:pt x="105373" y="0"/>
                  </a:moveTo>
                  <a:lnTo>
                    <a:pt x="1027029" y="0"/>
                  </a:lnTo>
                  <a:cubicBezTo>
                    <a:pt x="1085225" y="0"/>
                    <a:pt x="1132402" y="47177"/>
                    <a:pt x="1132402" y="105373"/>
                  </a:cubicBezTo>
                  <a:lnTo>
                    <a:pt x="1132402" y="258472"/>
                  </a:lnTo>
                  <a:cubicBezTo>
                    <a:pt x="1132402" y="286419"/>
                    <a:pt x="1121301" y="313221"/>
                    <a:pt x="1101539" y="332983"/>
                  </a:cubicBezTo>
                  <a:cubicBezTo>
                    <a:pt x="1081778" y="352744"/>
                    <a:pt x="1054976" y="363846"/>
                    <a:pt x="1027029" y="363846"/>
                  </a:cubicBezTo>
                  <a:lnTo>
                    <a:pt x="105373" y="363846"/>
                  </a:lnTo>
                  <a:cubicBezTo>
                    <a:pt x="77426" y="363846"/>
                    <a:pt x="50624" y="352744"/>
                    <a:pt x="30863" y="332983"/>
                  </a:cubicBezTo>
                  <a:cubicBezTo>
                    <a:pt x="11102" y="313221"/>
                    <a:pt x="0" y="286419"/>
                    <a:pt x="0" y="258472"/>
                  </a:cubicBezTo>
                  <a:lnTo>
                    <a:pt x="0" y="105373"/>
                  </a:lnTo>
                  <a:cubicBezTo>
                    <a:pt x="0" y="77426"/>
                    <a:pt x="11102" y="50624"/>
                    <a:pt x="30863" y="30863"/>
                  </a:cubicBezTo>
                  <a:cubicBezTo>
                    <a:pt x="50624" y="11102"/>
                    <a:pt x="77426" y="0"/>
                    <a:pt x="105373" y="0"/>
                  </a:cubicBezTo>
                  <a:close/>
                </a:path>
              </a:pathLst>
            </a:custGeom>
            <a:solidFill>
              <a:srgbClr val="E6FAD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32403" cy="430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41539" y="4988365"/>
            <a:ext cx="3896574" cy="1039991"/>
            <a:chOff x="0" y="0"/>
            <a:chExt cx="1177592" cy="314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7592" cy="314298"/>
            </a:xfrm>
            <a:custGeom>
              <a:avLst/>
              <a:gdLst/>
              <a:ahLst/>
              <a:cxnLst/>
              <a:rect l="l" t="t" r="r" b="b"/>
              <a:pathLst>
                <a:path w="1177592" h="314298">
                  <a:moveTo>
                    <a:pt x="101329" y="0"/>
                  </a:moveTo>
                  <a:lnTo>
                    <a:pt x="1076263" y="0"/>
                  </a:lnTo>
                  <a:cubicBezTo>
                    <a:pt x="1103137" y="0"/>
                    <a:pt x="1128911" y="10676"/>
                    <a:pt x="1147914" y="29679"/>
                  </a:cubicBezTo>
                  <a:cubicBezTo>
                    <a:pt x="1166917" y="48682"/>
                    <a:pt x="1177592" y="74455"/>
                    <a:pt x="1177592" y="101329"/>
                  </a:cubicBezTo>
                  <a:lnTo>
                    <a:pt x="1177592" y="212969"/>
                  </a:lnTo>
                  <a:cubicBezTo>
                    <a:pt x="1177592" y="268931"/>
                    <a:pt x="1132226" y="314298"/>
                    <a:pt x="1076263" y="314298"/>
                  </a:cubicBezTo>
                  <a:lnTo>
                    <a:pt x="101329" y="314298"/>
                  </a:lnTo>
                  <a:cubicBezTo>
                    <a:pt x="74455" y="314298"/>
                    <a:pt x="48682" y="303622"/>
                    <a:pt x="29679" y="284619"/>
                  </a:cubicBezTo>
                  <a:cubicBezTo>
                    <a:pt x="10676" y="265616"/>
                    <a:pt x="0" y="239843"/>
                    <a:pt x="0" y="212969"/>
                  </a:cubicBezTo>
                  <a:lnTo>
                    <a:pt x="0" y="101329"/>
                  </a:lnTo>
                  <a:cubicBezTo>
                    <a:pt x="0" y="74455"/>
                    <a:pt x="10676" y="48682"/>
                    <a:pt x="29679" y="29679"/>
                  </a:cubicBezTo>
                  <a:cubicBezTo>
                    <a:pt x="48682" y="10676"/>
                    <a:pt x="74455" y="0"/>
                    <a:pt x="101329" y="0"/>
                  </a:cubicBezTo>
                  <a:close/>
                </a:path>
              </a:pathLst>
            </a:custGeom>
            <a:solidFill>
              <a:srgbClr val="E6FAD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177592" cy="38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98244" y="4988365"/>
            <a:ext cx="3290324" cy="1039991"/>
            <a:chOff x="0" y="0"/>
            <a:chExt cx="994376" cy="3142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4376" cy="314298"/>
            </a:xfrm>
            <a:custGeom>
              <a:avLst/>
              <a:gdLst/>
              <a:ahLst/>
              <a:cxnLst/>
              <a:rect l="l" t="t" r="r" b="b"/>
              <a:pathLst>
                <a:path w="994376" h="314298">
                  <a:moveTo>
                    <a:pt x="120000" y="0"/>
                  </a:moveTo>
                  <a:lnTo>
                    <a:pt x="874376" y="0"/>
                  </a:lnTo>
                  <a:cubicBezTo>
                    <a:pt x="940650" y="0"/>
                    <a:pt x="994376" y="53726"/>
                    <a:pt x="994376" y="120000"/>
                  </a:cubicBezTo>
                  <a:lnTo>
                    <a:pt x="994376" y="194298"/>
                  </a:lnTo>
                  <a:cubicBezTo>
                    <a:pt x="994376" y="260572"/>
                    <a:pt x="940650" y="314298"/>
                    <a:pt x="874376" y="314298"/>
                  </a:cubicBezTo>
                  <a:lnTo>
                    <a:pt x="120000" y="314298"/>
                  </a:lnTo>
                  <a:cubicBezTo>
                    <a:pt x="53726" y="314298"/>
                    <a:pt x="0" y="260572"/>
                    <a:pt x="0" y="194298"/>
                  </a:cubicBez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close/>
                </a:path>
              </a:pathLst>
            </a:custGeom>
            <a:solidFill>
              <a:srgbClr val="E6FAD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994376" cy="38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197630" y="2526396"/>
            <a:ext cx="1558339" cy="1558339"/>
          </a:xfrm>
          <a:custGeom>
            <a:avLst/>
            <a:gdLst/>
            <a:ahLst/>
            <a:cxnLst/>
            <a:rect l="l" t="t" r="r" b="b"/>
            <a:pathLst>
              <a:path w="1558339" h="1558339">
                <a:moveTo>
                  <a:pt x="0" y="0"/>
                </a:moveTo>
                <a:lnTo>
                  <a:pt x="1558338" y="0"/>
                </a:lnTo>
                <a:lnTo>
                  <a:pt x="1558338" y="1558339"/>
                </a:lnTo>
                <a:lnTo>
                  <a:pt x="0" y="1558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Revenue Model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Semi-Bold"/>
              </a:rPr>
              <a:t>Reason behind entering the market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75599" y="4296630"/>
            <a:ext cx="5202400" cy="4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 Bold Italics"/>
              </a:rPr>
              <a:t>Selling Our Product JOLOCHOR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13850" y="4000215"/>
            <a:ext cx="3674717" cy="4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 Bold Italics"/>
              </a:rPr>
              <a:t>Solution Consultancy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3000" y="4103375"/>
            <a:ext cx="3296506" cy="4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 Bold Italics"/>
              </a:rPr>
              <a:t>Subscription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6333" y="5242463"/>
            <a:ext cx="2746985" cy="4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"/>
              </a:rPr>
              <a:t>PRICE: </a:t>
            </a:r>
            <a:r>
              <a:rPr lang="en-US" sz="2614">
                <a:solidFill>
                  <a:srgbClr val="000000"/>
                </a:solidFill>
                <a:latin typeface="Poppins Bold Italics"/>
              </a:rPr>
              <a:t>17000 BDT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9716" y="5098385"/>
            <a:ext cx="2505013" cy="929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14">
                <a:solidFill>
                  <a:srgbClr val="000000"/>
                </a:solidFill>
                <a:latin typeface="Poppins"/>
              </a:rPr>
              <a:t>PRICE: </a:t>
            </a:r>
            <a:r>
              <a:rPr lang="en-US" sz="2614">
                <a:solidFill>
                  <a:srgbClr val="000000"/>
                </a:solidFill>
                <a:latin typeface="Poppins Bold Italics"/>
              </a:rPr>
              <a:t>350 BDT 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 Bold Italics"/>
              </a:rPr>
              <a:t>PER MONTH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3559" y="5029654"/>
            <a:ext cx="2159694" cy="4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sz="2614">
                <a:solidFill>
                  <a:srgbClr val="000000"/>
                </a:solidFill>
                <a:latin typeface="Poppins"/>
              </a:rPr>
              <a:t>PRICE: </a:t>
            </a:r>
            <a:r>
              <a:rPr lang="en-US" sz="2614">
                <a:solidFill>
                  <a:srgbClr val="000000"/>
                </a:solidFill>
                <a:latin typeface="Poppins Bold Italics"/>
              </a:rPr>
              <a:t>Varies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489648"/>
            <a:ext cx="4401360" cy="156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000000"/>
                </a:solidFill>
                <a:latin typeface="Poppins"/>
              </a:rPr>
              <a:t>Service: 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Access to our app “BARTA”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Get real time monitoring.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Get neccessary informations.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41539" y="6489648"/>
            <a:ext cx="4483954" cy="156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000000"/>
                </a:solidFill>
                <a:latin typeface="Poppins"/>
              </a:rPr>
              <a:t>Service: 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Selling our key product.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4 years of warranty.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Made with good raw material.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13850" y="6489648"/>
            <a:ext cx="4831457" cy="192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8"/>
              </a:lnSpc>
            </a:pPr>
            <a:r>
              <a:rPr lang="en-US" sz="2527">
                <a:solidFill>
                  <a:srgbClr val="000000"/>
                </a:solidFill>
                <a:latin typeface="Poppins"/>
              </a:rPr>
              <a:t>Service: 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Depends on the situation.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Smart design of a farm.</a:t>
            </a:r>
          </a:p>
          <a:p>
            <a:pPr marL="451575" lvl="1" indent="-225787">
              <a:lnSpc>
                <a:spcPts val="2928"/>
              </a:lnSpc>
              <a:buFont typeface="Arial"/>
              <a:buChar char="•"/>
            </a:pPr>
            <a:r>
              <a:rPr lang="en-US" sz="2091">
                <a:solidFill>
                  <a:srgbClr val="000000"/>
                </a:solidFill>
                <a:latin typeface="Poppins"/>
              </a:rPr>
              <a:t>Providing fish feed, medicines as per the situation.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04" b="-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80715" y="8938690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Market Size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Semi-Bold"/>
              </a:rPr>
              <a:t>Our plans to take on challenges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227711" y="8908410"/>
            <a:ext cx="5056515" cy="785267"/>
            <a:chOff x="0" y="0"/>
            <a:chExt cx="6742020" cy="10470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015" cy="1047023"/>
            </a:xfrm>
            <a:custGeom>
              <a:avLst/>
              <a:gdLst/>
              <a:ahLst/>
              <a:cxnLst/>
              <a:rect l="l" t="t" r="r" b="b"/>
              <a:pathLst>
                <a:path w="698015" h="1047023">
                  <a:moveTo>
                    <a:pt x="0" y="0"/>
                  </a:moveTo>
                  <a:lnTo>
                    <a:pt x="698015" y="0"/>
                  </a:lnTo>
                  <a:lnTo>
                    <a:pt x="698015" y="1047023"/>
                  </a:lnTo>
                  <a:lnTo>
                    <a:pt x="0" y="1047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89958" t="-33583" r="-80032" b="-40193"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003821" y="-66675"/>
              <a:ext cx="5738199" cy="111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3"/>
                </a:lnSpc>
                <a:spcBef>
                  <a:spcPct val="0"/>
                </a:spcBef>
              </a:pPr>
              <a:r>
                <a:rPr lang="en-US" sz="2417">
                  <a:solidFill>
                    <a:srgbClr val="000000"/>
                  </a:solidFill>
                  <a:latin typeface="Poppins"/>
                </a:rPr>
                <a:t>Projected Market size of</a:t>
              </a:r>
            </a:p>
            <a:p>
              <a:pPr>
                <a:lnSpc>
                  <a:spcPts val="3383"/>
                </a:lnSpc>
                <a:spcBef>
                  <a:spcPct val="0"/>
                </a:spcBef>
              </a:pPr>
              <a:r>
                <a:rPr lang="en-US" sz="2417">
                  <a:solidFill>
                    <a:srgbClr val="000000"/>
                  </a:solidFill>
                  <a:latin typeface="Poppins Bold Italics"/>
                </a:rPr>
                <a:t>2200 Crore BDT</a:t>
              </a:r>
              <a:r>
                <a:rPr lang="en-US" sz="2417">
                  <a:solidFill>
                    <a:srgbClr val="000000"/>
                  </a:solidFill>
                  <a:latin typeface="Poppins"/>
                </a:rPr>
                <a:t> by </a:t>
              </a:r>
              <a:r>
                <a:rPr lang="en-US" sz="2417">
                  <a:solidFill>
                    <a:srgbClr val="000000"/>
                  </a:solidFill>
                  <a:latin typeface="Poppins Bold"/>
                </a:rPr>
                <a:t>2028.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1879532" y="9021217"/>
            <a:ext cx="627810" cy="661486"/>
          </a:xfrm>
          <a:custGeom>
            <a:avLst/>
            <a:gdLst/>
            <a:ahLst/>
            <a:cxnLst/>
            <a:rect l="l" t="t" r="r" b="b"/>
            <a:pathLst>
              <a:path w="627810" h="661486">
                <a:moveTo>
                  <a:pt x="0" y="0"/>
                </a:moveTo>
                <a:lnTo>
                  <a:pt x="627810" y="0"/>
                </a:lnTo>
                <a:lnTo>
                  <a:pt x="627810" y="661485"/>
                </a:lnTo>
                <a:lnTo>
                  <a:pt x="0" y="6614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2632398" y="8892651"/>
            <a:ext cx="4461660" cy="85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3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Poppins"/>
              </a:rPr>
              <a:t>Compound annual growth </a:t>
            </a:r>
          </a:p>
          <a:p>
            <a:pPr>
              <a:lnSpc>
                <a:spcPts val="3383"/>
              </a:lnSpc>
              <a:spcBef>
                <a:spcPct val="0"/>
              </a:spcBef>
            </a:pPr>
            <a:r>
              <a:rPr lang="en-US" sz="2417">
                <a:solidFill>
                  <a:srgbClr val="000000"/>
                </a:solidFill>
                <a:latin typeface="Poppins"/>
              </a:rPr>
              <a:t>rate: </a:t>
            </a:r>
            <a:r>
              <a:rPr lang="en-US" sz="2417">
                <a:solidFill>
                  <a:srgbClr val="000000"/>
                </a:solidFill>
                <a:latin typeface="Poppins Bold Italics"/>
              </a:rPr>
              <a:t>10%.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0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4" b="-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024" y="2781300"/>
            <a:ext cx="16029889" cy="5472273"/>
          </a:xfrm>
          <a:custGeom>
            <a:avLst/>
            <a:gdLst/>
            <a:ahLst/>
            <a:cxnLst/>
            <a:rect l="l" t="t" r="r" b="b"/>
            <a:pathLst>
              <a:path w="16029889" h="5472273">
                <a:moveTo>
                  <a:pt x="0" y="0"/>
                </a:moveTo>
                <a:lnTo>
                  <a:pt x="16029889" y="0"/>
                </a:lnTo>
                <a:lnTo>
                  <a:pt x="16029889" y="5472272"/>
                </a:lnTo>
                <a:lnTo>
                  <a:pt x="0" y="5472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Financial Projections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Bold"/>
              </a:rPr>
              <a:t>Let‘s drive into numbers.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65673" y="8567797"/>
            <a:ext cx="6250193" cy="53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</a:rPr>
              <a:t>EBITDA by 5 years </a:t>
            </a:r>
            <a:r>
              <a:rPr lang="en-US" sz="2998">
                <a:solidFill>
                  <a:srgbClr val="000000"/>
                </a:solidFill>
                <a:latin typeface="Poppins Bold Italics"/>
              </a:rPr>
              <a:t>BDT 65400000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15522"/>
            <a:ext cx="9286697" cy="48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2697">
                <a:solidFill>
                  <a:srgbClr val="000000"/>
                </a:solidFill>
                <a:latin typeface="Poppins"/>
              </a:rPr>
              <a:t>Break Even point Reached by 3rd year of operation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00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Financial Projections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Bold"/>
              </a:rPr>
              <a:t>Let‘s drive into numbers.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624860"/>
            <a:ext cx="7234164" cy="4467224"/>
          </a:xfrm>
          <a:custGeom>
            <a:avLst/>
            <a:gdLst/>
            <a:ahLst/>
            <a:cxnLst/>
            <a:rect l="l" t="t" r="r" b="b"/>
            <a:pathLst>
              <a:path w="7234164" h="4467224">
                <a:moveTo>
                  <a:pt x="0" y="0"/>
                </a:moveTo>
                <a:lnTo>
                  <a:pt x="7234164" y="0"/>
                </a:lnTo>
                <a:lnTo>
                  <a:pt x="7234164" y="4467223"/>
                </a:lnTo>
                <a:lnTo>
                  <a:pt x="0" y="4467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8637" y="2625546"/>
            <a:ext cx="5365542" cy="1330797"/>
          </a:xfrm>
          <a:custGeom>
            <a:avLst/>
            <a:gdLst/>
            <a:ahLst/>
            <a:cxnLst/>
            <a:rect l="l" t="t" r="r" b="b"/>
            <a:pathLst>
              <a:path w="5365542" h="1330797">
                <a:moveTo>
                  <a:pt x="0" y="0"/>
                </a:moveTo>
                <a:lnTo>
                  <a:pt x="5365542" y="0"/>
                </a:lnTo>
                <a:lnTo>
                  <a:pt x="5365542" y="1330797"/>
                </a:lnTo>
                <a:lnTo>
                  <a:pt x="0" y="1330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2289" y="2822478"/>
            <a:ext cx="5238433" cy="1461257"/>
          </a:xfrm>
          <a:custGeom>
            <a:avLst/>
            <a:gdLst/>
            <a:ahLst/>
            <a:cxnLst/>
            <a:rect l="l" t="t" r="r" b="b"/>
            <a:pathLst>
              <a:path w="5238433" h="1461257">
                <a:moveTo>
                  <a:pt x="0" y="0"/>
                </a:moveTo>
                <a:lnTo>
                  <a:pt x="5238433" y="0"/>
                </a:lnTo>
                <a:lnTo>
                  <a:pt x="5238433" y="1461257"/>
                </a:lnTo>
                <a:lnTo>
                  <a:pt x="0" y="1461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32289" y="4480667"/>
            <a:ext cx="5238433" cy="1461257"/>
          </a:xfrm>
          <a:custGeom>
            <a:avLst/>
            <a:gdLst/>
            <a:ahLst/>
            <a:cxnLst/>
            <a:rect l="l" t="t" r="r" b="b"/>
            <a:pathLst>
              <a:path w="5238433" h="1461257">
                <a:moveTo>
                  <a:pt x="0" y="0"/>
                </a:moveTo>
                <a:lnTo>
                  <a:pt x="5238433" y="0"/>
                </a:lnTo>
                <a:lnTo>
                  <a:pt x="5238433" y="1461256"/>
                </a:lnTo>
                <a:lnTo>
                  <a:pt x="0" y="1461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32289" y="6138839"/>
            <a:ext cx="5238433" cy="1461257"/>
          </a:xfrm>
          <a:custGeom>
            <a:avLst/>
            <a:gdLst/>
            <a:ahLst/>
            <a:cxnLst/>
            <a:rect l="l" t="t" r="r" b="b"/>
            <a:pathLst>
              <a:path w="5238433" h="1461257">
                <a:moveTo>
                  <a:pt x="0" y="0"/>
                </a:moveTo>
                <a:lnTo>
                  <a:pt x="5238433" y="0"/>
                </a:lnTo>
                <a:lnTo>
                  <a:pt x="5238433" y="1461256"/>
                </a:lnTo>
                <a:lnTo>
                  <a:pt x="0" y="1461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32289" y="7797043"/>
            <a:ext cx="5238433" cy="1461257"/>
          </a:xfrm>
          <a:custGeom>
            <a:avLst/>
            <a:gdLst/>
            <a:ahLst/>
            <a:cxnLst/>
            <a:rect l="l" t="t" r="r" b="b"/>
            <a:pathLst>
              <a:path w="5238433" h="1461257">
                <a:moveTo>
                  <a:pt x="0" y="0"/>
                </a:moveTo>
                <a:lnTo>
                  <a:pt x="5238433" y="0"/>
                </a:lnTo>
                <a:lnTo>
                  <a:pt x="5238433" y="1461257"/>
                </a:lnTo>
                <a:lnTo>
                  <a:pt x="0" y="14612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52958" y="779016"/>
            <a:ext cx="14945863" cy="1846530"/>
          </a:xfrm>
          <a:custGeom>
            <a:avLst/>
            <a:gdLst/>
            <a:ahLst/>
            <a:cxnLst/>
            <a:rect l="l" t="t" r="r" b="b"/>
            <a:pathLst>
              <a:path w="14945863" h="1846530">
                <a:moveTo>
                  <a:pt x="0" y="0"/>
                </a:moveTo>
                <a:lnTo>
                  <a:pt x="14945864" y="0"/>
                </a:lnTo>
                <a:lnTo>
                  <a:pt x="14945864" y="1846530"/>
                </a:lnTo>
                <a:lnTo>
                  <a:pt x="0" y="1846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8637" y="3761298"/>
            <a:ext cx="8970986" cy="706164"/>
          </a:xfrm>
          <a:custGeom>
            <a:avLst/>
            <a:gdLst/>
            <a:ahLst/>
            <a:cxnLst/>
            <a:rect l="l" t="t" r="r" b="b"/>
            <a:pathLst>
              <a:path w="8970986" h="706164">
                <a:moveTo>
                  <a:pt x="0" y="0"/>
                </a:moveTo>
                <a:lnTo>
                  <a:pt x="8970985" y="0"/>
                </a:lnTo>
                <a:lnTo>
                  <a:pt x="8970985" y="706164"/>
                </a:lnTo>
                <a:lnTo>
                  <a:pt x="0" y="706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88651" y="2394977"/>
            <a:ext cx="525709" cy="710657"/>
          </a:xfrm>
          <a:custGeom>
            <a:avLst/>
            <a:gdLst/>
            <a:ahLst/>
            <a:cxnLst/>
            <a:rect l="l" t="t" r="r" b="b"/>
            <a:pathLst>
              <a:path w="525709" h="710657">
                <a:moveTo>
                  <a:pt x="0" y="0"/>
                </a:moveTo>
                <a:lnTo>
                  <a:pt x="525709" y="0"/>
                </a:lnTo>
                <a:lnTo>
                  <a:pt x="525709" y="710657"/>
                </a:lnTo>
                <a:lnTo>
                  <a:pt x="0" y="7106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88651" y="4027266"/>
            <a:ext cx="525709" cy="710657"/>
          </a:xfrm>
          <a:custGeom>
            <a:avLst/>
            <a:gdLst/>
            <a:ahLst/>
            <a:cxnLst/>
            <a:rect l="l" t="t" r="r" b="b"/>
            <a:pathLst>
              <a:path w="525709" h="710657">
                <a:moveTo>
                  <a:pt x="0" y="0"/>
                </a:moveTo>
                <a:lnTo>
                  <a:pt x="525709" y="0"/>
                </a:lnTo>
                <a:lnTo>
                  <a:pt x="525709" y="710657"/>
                </a:lnTo>
                <a:lnTo>
                  <a:pt x="0" y="7106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88651" y="5685423"/>
            <a:ext cx="525709" cy="710657"/>
          </a:xfrm>
          <a:custGeom>
            <a:avLst/>
            <a:gdLst/>
            <a:ahLst/>
            <a:cxnLst/>
            <a:rect l="l" t="t" r="r" b="b"/>
            <a:pathLst>
              <a:path w="525709" h="710657">
                <a:moveTo>
                  <a:pt x="0" y="0"/>
                </a:moveTo>
                <a:lnTo>
                  <a:pt x="525709" y="0"/>
                </a:lnTo>
                <a:lnTo>
                  <a:pt x="525709" y="710656"/>
                </a:lnTo>
                <a:lnTo>
                  <a:pt x="0" y="7106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388651" y="7343547"/>
            <a:ext cx="525709" cy="710657"/>
          </a:xfrm>
          <a:custGeom>
            <a:avLst/>
            <a:gdLst/>
            <a:ahLst/>
            <a:cxnLst/>
            <a:rect l="l" t="t" r="r" b="b"/>
            <a:pathLst>
              <a:path w="525709" h="710657">
                <a:moveTo>
                  <a:pt x="0" y="0"/>
                </a:moveTo>
                <a:lnTo>
                  <a:pt x="525709" y="0"/>
                </a:lnTo>
                <a:lnTo>
                  <a:pt x="525709" y="710657"/>
                </a:lnTo>
                <a:lnTo>
                  <a:pt x="0" y="7106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08507" y="5073442"/>
            <a:ext cx="3021769" cy="36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7"/>
              </a:lnSpc>
            </a:pPr>
            <a:r>
              <a:rPr lang="en-US" sz="2999">
                <a:solidFill>
                  <a:srgbClr val="000000"/>
                </a:solidFill>
                <a:latin typeface="Poppins Bold Italics"/>
              </a:rPr>
              <a:t>Ofﬁce rent Salaries</a:t>
            </a:r>
          </a:p>
          <a:p>
            <a:pPr algn="l">
              <a:lnSpc>
                <a:spcPts val="4127"/>
              </a:lnSpc>
            </a:pPr>
            <a:r>
              <a:rPr lang="en-US" sz="2999">
                <a:solidFill>
                  <a:srgbClr val="000000"/>
                </a:solidFill>
                <a:latin typeface="Poppins Bold Italics"/>
              </a:rPr>
              <a:t>Pilot Project R&amp;D Manufacturing Development Provisions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8588" y="5073442"/>
            <a:ext cx="1775276" cy="36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27"/>
              </a:lnSpc>
            </a:pPr>
            <a:r>
              <a:rPr lang="en-US" sz="2999">
                <a:solidFill>
                  <a:srgbClr val="000000"/>
                </a:solidFill>
                <a:latin typeface="Poppins Bold Italics"/>
              </a:rPr>
              <a:t>400000 500000 1200000 3000000 1900000 700000 300000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37389" y="7932839"/>
            <a:ext cx="2227299" cy="7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64">
                <a:solidFill>
                  <a:srgbClr val="000000"/>
                </a:solidFill>
                <a:latin typeface="Poppins"/>
              </a:rPr>
              <a:t>Series A 2026-2027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30308" y="6225188"/>
            <a:ext cx="1843441" cy="7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64">
                <a:solidFill>
                  <a:srgbClr val="000000"/>
                </a:solidFill>
                <a:latin typeface="Poppins"/>
              </a:rPr>
              <a:t>Seed Round 2025-2026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32301" y="1250639"/>
            <a:ext cx="3440340" cy="7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64">
                <a:solidFill>
                  <a:srgbClr val="000000"/>
                </a:solidFill>
                <a:latin typeface="Poppins"/>
              </a:rPr>
              <a:t>Investment by founder 2023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46173" y="4567016"/>
            <a:ext cx="3612402" cy="7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64">
                <a:solidFill>
                  <a:srgbClr val="000000"/>
                </a:solidFill>
                <a:latin typeface="Poppins"/>
              </a:rPr>
              <a:t>Investment by Pre-Seed 2024-2025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72080" y="2908827"/>
            <a:ext cx="4361313" cy="7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64">
                <a:solidFill>
                  <a:srgbClr val="000000"/>
                </a:solidFill>
                <a:latin typeface="Poppins"/>
              </a:rPr>
              <a:t>Investment by angel investor 2023-2024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3526" y="1883326"/>
            <a:ext cx="2875058" cy="6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Poppins Bold"/>
              </a:rPr>
              <a:t>BDT 20 Lacs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7762" y="3541499"/>
            <a:ext cx="2906587" cy="6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Poppins Bold"/>
              </a:rPr>
              <a:t>BDT 80 Lacs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05199" y="5199687"/>
            <a:ext cx="3091712" cy="6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Poppins Bold"/>
              </a:rPr>
              <a:t>BDT 100 Lacs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60141" y="6857875"/>
            <a:ext cx="3181797" cy="63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Poppins Bold"/>
              </a:rPr>
              <a:t>BDT 300 Lacs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59464" y="8544639"/>
            <a:ext cx="3561535" cy="593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Montserrat Bold"/>
              </a:rPr>
              <a:t>BDT 500 Lacs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9900" y="2576242"/>
            <a:ext cx="7334359" cy="118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0"/>
              </a:lnSpc>
            </a:pPr>
            <a:r>
              <a:rPr lang="en-US" sz="6528">
                <a:solidFill>
                  <a:srgbClr val="0563C1"/>
                </a:solidFill>
                <a:latin typeface="Poppins Bold"/>
              </a:rPr>
              <a:t>BDT 80 Lacs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9900" y="3636663"/>
            <a:ext cx="8374420" cy="88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70" spc="2">
                <a:solidFill>
                  <a:srgbClr val="0563C1"/>
                </a:solidFill>
                <a:latin typeface="Poppins"/>
              </a:rPr>
              <a:t>To continue operations for 1 year before Pre-Seed Round.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006" y="40767"/>
            <a:ext cx="18253900" cy="7266622"/>
          </a:xfrm>
          <a:custGeom>
            <a:avLst/>
            <a:gdLst/>
            <a:ahLst/>
            <a:cxnLst/>
            <a:rect l="l" t="t" r="r" b="b"/>
            <a:pathLst>
              <a:path w="18253900" h="7266622">
                <a:moveTo>
                  <a:pt x="0" y="0"/>
                </a:moveTo>
                <a:lnTo>
                  <a:pt x="18253900" y="0"/>
                </a:lnTo>
                <a:lnTo>
                  <a:pt x="18253900" y="7266623"/>
                </a:lnTo>
                <a:lnTo>
                  <a:pt x="0" y="726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4" b="-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7749" y="6519405"/>
            <a:ext cx="11810009" cy="3358801"/>
          </a:xfrm>
          <a:custGeom>
            <a:avLst/>
            <a:gdLst/>
            <a:ahLst/>
            <a:cxnLst/>
            <a:rect l="l" t="t" r="r" b="b"/>
            <a:pathLst>
              <a:path w="11810009" h="3358801">
                <a:moveTo>
                  <a:pt x="0" y="0"/>
                </a:moveTo>
                <a:lnTo>
                  <a:pt x="11810009" y="0"/>
                </a:lnTo>
                <a:lnTo>
                  <a:pt x="11810009" y="3358801"/>
                </a:lnTo>
                <a:lnTo>
                  <a:pt x="0" y="3358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4145" y="7786192"/>
            <a:ext cx="2457355" cy="1965008"/>
          </a:xfrm>
          <a:custGeom>
            <a:avLst/>
            <a:gdLst/>
            <a:ahLst/>
            <a:cxnLst/>
            <a:rect l="l" t="t" r="r" b="b"/>
            <a:pathLst>
              <a:path w="2457355" h="1965008">
                <a:moveTo>
                  <a:pt x="0" y="0"/>
                </a:moveTo>
                <a:lnTo>
                  <a:pt x="2457354" y="0"/>
                </a:lnTo>
                <a:lnTo>
                  <a:pt x="2457354" y="1965008"/>
                </a:lnTo>
                <a:lnTo>
                  <a:pt x="0" y="1965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17894" y="7786192"/>
            <a:ext cx="1785004" cy="1779060"/>
          </a:xfrm>
          <a:custGeom>
            <a:avLst/>
            <a:gdLst/>
            <a:ahLst/>
            <a:cxnLst/>
            <a:rect l="l" t="t" r="r" b="b"/>
            <a:pathLst>
              <a:path w="1785004" h="1779060">
                <a:moveTo>
                  <a:pt x="0" y="0"/>
                </a:moveTo>
                <a:lnTo>
                  <a:pt x="1785004" y="0"/>
                </a:lnTo>
                <a:lnTo>
                  <a:pt x="1785004" y="1779061"/>
                </a:lnTo>
                <a:lnTo>
                  <a:pt x="0" y="1779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17894" y="7786192"/>
            <a:ext cx="1785004" cy="1779060"/>
          </a:xfrm>
          <a:custGeom>
            <a:avLst/>
            <a:gdLst/>
            <a:ahLst/>
            <a:cxnLst/>
            <a:rect l="l" t="t" r="r" b="b"/>
            <a:pathLst>
              <a:path w="1785004" h="1779060">
                <a:moveTo>
                  <a:pt x="0" y="0"/>
                </a:moveTo>
                <a:lnTo>
                  <a:pt x="1785004" y="0"/>
                </a:lnTo>
                <a:lnTo>
                  <a:pt x="1785004" y="1779061"/>
                </a:lnTo>
                <a:lnTo>
                  <a:pt x="0" y="1779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27853" y="7693304"/>
            <a:ext cx="4024751" cy="2033454"/>
          </a:xfrm>
          <a:custGeom>
            <a:avLst/>
            <a:gdLst/>
            <a:ahLst/>
            <a:cxnLst/>
            <a:rect l="l" t="t" r="r" b="b"/>
            <a:pathLst>
              <a:path w="4024751" h="2033454">
                <a:moveTo>
                  <a:pt x="0" y="0"/>
                </a:moveTo>
                <a:lnTo>
                  <a:pt x="4024751" y="0"/>
                </a:lnTo>
                <a:lnTo>
                  <a:pt x="4024751" y="2033455"/>
                </a:lnTo>
                <a:lnTo>
                  <a:pt x="0" y="2033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27853" y="7693304"/>
            <a:ext cx="4024751" cy="2033454"/>
          </a:xfrm>
          <a:custGeom>
            <a:avLst/>
            <a:gdLst/>
            <a:ahLst/>
            <a:cxnLst/>
            <a:rect l="l" t="t" r="r" b="b"/>
            <a:pathLst>
              <a:path w="4024751" h="2033454">
                <a:moveTo>
                  <a:pt x="0" y="0"/>
                </a:moveTo>
                <a:lnTo>
                  <a:pt x="4024751" y="0"/>
                </a:lnTo>
                <a:lnTo>
                  <a:pt x="4024751" y="2033455"/>
                </a:lnTo>
                <a:lnTo>
                  <a:pt x="0" y="20334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8009" b="-3556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91357" y="7364463"/>
            <a:ext cx="1568044" cy="2200789"/>
          </a:xfrm>
          <a:custGeom>
            <a:avLst/>
            <a:gdLst/>
            <a:ahLst/>
            <a:cxnLst/>
            <a:rect l="l" t="t" r="r" b="b"/>
            <a:pathLst>
              <a:path w="1568044" h="2200789">
                <a:moveTo>
                  <a:pt x="0" y="0"/>
                </a:moveTo>
                <a:lnTo>
                  <a:pt x="1568044" y="0"/>
                </a:lnTo>
                <a:lnTo>
                  <a:pt x="1568044" y="2200790"/>
                </a:lnTo>
                <a:lnTo>
                  <a:pt x="0" y="22007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91357" y="7364463"/>
            <a:ext cx="1568044" cy="2200789"/>
          </a:xfrm>
          <a:custGeom>
            <a:avLst/>
            <a:gdLst/>
            <a:ahLst/>
            <a:cxnLst/>
            <a:rect l="l" t="t" r="r" b="b"/>
            <a:pathLst>
              <a:path w="1568044" h="2200789">
                <a:moveTo>
                  <a:pt x="0" y="0"/>
                </a:moveTo>
                <a:lnTo>
                  <a:pt x="1568044" y="0"/>
                </a:lnTo>
                <a:lnTo>
                  <a:pt x="1568044" y="2200790"/>
                </a:lnTo>
                <a:lnTo>
                  <a:pt x="0" y="22007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55491" y="7811262"/>
            <a:ext cx="1965008" cy="1992744"/>
          </a:xfrm>
          <a:custGeom>
            <a:avLst/>
            <a:gdLst/>
            <a:ahLst/>
            <a:cxnLst/>
            <a:rect l="l" t="t" r="r" b="b"/>
            <a:pathLst>
              <a:path w="1965008" h="1992744">
                <a:moveTo>
                  <a:pt x="0" y="0"/>
                </a:moveTo>
                <a:lnTo>
                  <a:pt x="1965008" y="0"/>
                </a:lnTo>
                <a:lnTo>
                  <a:pt x="1965008" y="1992744"/>
                </a:lnTo>
                <a:lnTo>
                  <a:pt x="0" y="19927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55491" y="7811262"/>
            <a:ext cx="1965008" cy="1992744"/>
          </a:xfrm>
          <a:custGeom>
            <a:avLst/>
            <a:gdLst/>
            <a:ahLst/>
            <a:cxnLst/>
            <a:rect l="l" t="t" r="r" b="b"/>
            <a:pathLst>
              <a:path w="1965008" h="1992744">
                <a:moveTo>
                  <a:pt x="0" y="0"/>
                </a:moveTo>
                <a:lnTo>
                  <a:pt x="1965008" y="0"/>
                </a:lnTo>
                <a:lnTo>
                  <a:pt x="1965008" y="1992744"/>
                </a:lnTo>
                <a:lnTo>
                  <a:pt x="0" y="19927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26206" y="7553096"/>
            <a:ext cx="2286000" cy="2245214"/>
          </a:xfrm>
          <a:custGeom>
            <a:avLst/>
            <a:gdLst/>
            <a:ahLst/>
            <a:cxnLst/>
            <a:rect l="l" t="t" r="r" b="b"/>
            <a:pathLst>
              <a:path w="2286000" h="2245214">
                <a:moveTo>
                  <a:pt x="0" y="0"/>
                </a:moveTo>
                <a:lnTo>
                  <a:pt x="2286000" y="0"/>
                </a:lnTo>
                <a:lnTo>
                  <a:pt x="2286000" y="2245214"/>
                </a:lnTo>
                <a:lnTo>
                  <a:pt x="0" y="22452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26206" y="7553096"/>
            <a:ext cx="2286000" cy="2245214"/>
          </a:xfrm>
          <a:custGeom>
            <a:avLst/>
            <a:gdLst/>
            <a:ahLst/>
            <a:cxnLst/>
            <a:rect l="l" t="t" r="r" b="b"/>
            <a:pathLst>
              <a:path w="2286000" h="2245214">
                <a:moveTo>
                  <a:pt x="0" y="0"/>
                </a:moveTo>
                <a:lnTo>
                  <a:pt x="2286000" y="0"/>
                </a:lnTo>
                <a:lnTo>
                  <a:pt x="2286000" y="2245214"/>
                </a:lnTo>
                <a:lnTo>
                  <a:pt x="0" y="224521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26205" y="6697066"/>
            <a:ext cx="771547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-12">
                <a:solidFill>
                  <a:srgbClr val="0A7AA2"/>
                </a:solidFill>
                <a:latin typeface="Poppins Bold"/>
              </a:rPr>
              <a:t>IMPLEMENTATION</a:t>
            </a:r>
            <a:r>
              <a:rPr lang="en-US" sz="4200" spc="-12">
                <a:solidFill>
                  <a:srgbClr val="FFFFFF"/>
                </a:solidFill>
                <a:latin typeface="Poppins Bold"/>
              </a:rPr>
              <a:t> </a:t>
            </a:r>
            <a:r>
              <a:rPr lang="en-US" sz="4200" spc="-12">
                <a:solidFill>
                  <a:srgbClr val="149C7D"/>
                </a:solidFill>
                <a:latin typeface="Poppins Bold"/>
              </a:rPr>
              <a:t>PARTNERS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0498" y="5725401"/>
            <a:ext cx="238286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">
                <a:solidFill>
                  <a:srgbClr val="0A7AA2"/>
                </a:solidFill>
                <a:latin typeface="Poppins Bold"/>
              </a:rPr>
              <a:t>2. Pilot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37854" y="2125999"/>
            <a:ext cx="435467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">
                <a:solidFill>
                  <a:srgbClr val="0A7AA2"/>
                </a:solidFill>
                <a:latin typeface="Poppins Bold"/>
              </a:rPr>
              <a:t>3. Initiate commercial sales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77942" y="5794953"/>
            <a:ext cx="419785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2">
                <a:solidFill>
                  <a:srgbClr val="0A7AA2"/>
                </a:solidFill>
                <a:latin typeface="Poppins Bold"/>
              </a:rPr>
              <a:t>4. Expansion with help of seed investment.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5446" y="2040655"/>
            <a:ext cx="3239167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">
                <a:solidFill>
                  <a:srgbClr val="0A7AA2"/>
                </a:solidFill>
                <a:latin typeface="Poppins Bold"/>
              </a:rPr>
              <a:t>5. Break even point.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450" y="2135372"/>
            <a:ext cx="4895793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2">
                <a:solidFill>
                  <a:srgbClr val="0A7AA2"/>
                </a:solidFill>
                <a:latin typeface="Poppins Bold"/>
              </a:rPr>
              <a:t>1.Research and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91255" y="5804935"/>
            <a:ext cx="391401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2">
                <a:solidFill>
                  <a:srgbClr val="0A7AA2"/>
                </a:solidFill>
                <a:latin typeface="Poppins Bold"/>
              </a:rPr>
              <a:t>5. Achieving 436% growth and look for international market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43287" y="3338062"/>
            <a:ext cx="1770869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0A7AA2"/>
                </a:solidFill>
                <a:latin typeface="Poppins Bold"/>
              </a:rPr>
              <a:t>3-6 Months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26941" y="3583305"/>
            <a:ext cx="209742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0A7AA2"/>
                </a:solidFill>
                <a:latin typeface="Poppins Bold"/>
              </a:rPr>
              <a:t> 6-9 Months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18921" y="3583305"/>
            <a:ext cx="215554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0A7AA2"/>
                </a:solidFill>
                <a:latin typeface="Poppins Bold"/>
              </a:rPr>
              <a:t> 9-12 Months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96746" y="3183223"/>
            <a:ext cx="1375620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0A7AA2"/>
                </a:solidFill>
                <a:latin typeface="Poppins Bold"/>
              </a:rPr>
              <a:t>1-3 years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94646" y="3354705"/>
            <a:ext cx="144231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">
                <a:solidFill>
                  <a:srgbClr val="0A7AA2"/>
                </a:solidFill>
                <a:latin typeface="Poppins Bold"/>
              </a:rPr>
              <a:t>3-5 years</a:t>
            </a:r>
          </a:p>
        </p:txBody>
      </p:sp>
      <p:sp>
        <p:nvSpPr>
          <p:cNvPr id="28" name="Freeform 28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r="-15002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Implementation Timeline</a:t>
            </a:r>
          </a:p>
          <a:p>
            <a:pPr algn="l">
              <a:lnSpc>
                <a:spcPts val="4571"/>
              </a:lnSpc>
            </a:pPr>
            <a:endParaRPr lang="en-US" sz="4260">
              <a:solidFill>
                <a:srgbClr val="0A7AA2"/>
              </a:solidFill>
              <a:latin typeface="Poppins Semi-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931" y="361945"/>
            <a:ext cx="7397777" cy="1738117"/>
          </a:xfrm>
          <a:custGeom>
            <a:avLst/>
            <a:gdLst/>
            <a:ahLst/>
            <a:cxnLst/>
            <a:rect l="l" t="t" r="r" b="b"/>
            <a:pathLst>
              <a:path w="7397777" h="1738117">
                <a:moveTo>
                  <a:pt x="0" y="0"/>
                </a:moveTo>
                <a:lnTo>
                  <a:pt x="7397777" y="0"/>
                </a:lnTo>
                <a:lnTo>
                  <a:pt x="7397777" y="1738117"/>
                </a:lnTo>
                <a:lnTo>
                  <a:pt x="0" y="173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91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2811" y="2091547"/>
            <a:ext cx="11627353" cy="5312993"/>
          </a:xfrm>
          <a:custGeom>
            <a:avLst/>
            <a:gdLst/>
            <a:ahLst/>
            <a:cxnLst/>
            <a:rect l="l" t="t" r="r" b="b"/>
            <a:pathLst>
              <a:path w="11627353" h="5312993">
                <a:moveTo>
                  <a:pt x="0" y="0"/>
                </a:moveTo>
                <a:lnTo>
                  <a:pt x="11627353" y="0"/>
                </a:lnTo>
                <a:lnTo>
                  <a:pt x="11627353" y="5312993"/>
                </a:lnTo>
                <a:lnTo>
                  <a:pt x="0" y="531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1528" y="3521583"/>
            <a:ext cx="28575" cy="3787716"/>
          </a:xfrm>
          <a:custGeom>
            <a:avLst/>
            <a:gdLst/>
            <a:ahLst/>
            <a:cxnLst/>
            <a:rect l="l" t="t" r="r" b="b"/>
            <a:pathLst>
              <a:path w="28575" h="3787716">
                <a:moveTo>
                  <a:pt x="0" y="0"/>
                </a:moveTo>
                <a:lnTo>
                  <a:pt x="28574" y="0"/>
                </a:lnTo>
                <a:lnTo>
                  <a:pt x="28574" y="3787716"/>
                </a:lnTo>
                <a:lnTo>
                  <a:pt x="0" y="3787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2021" y="2267941"/>
            <a:ext cx="1254014" cy="1254014"/>
          </a:xfrm>
          <a:custGeom>
            <a:avLst/>
            <a:gdLst/>
            <a:ahLst/>
            <a:cxnLst/>
            <a:rect l="l" t="t" r="r" b="b"/>
            <a:pathLst>
              <a:path w="1254014" h="1254014">
                <a:moveTo>
                  <a:pt x="0" y="0"/>
                </a:moveTo>
                <a:lnTo>
                  <a:pt x="1254014" y="0"/>
                </a:lnTo>
                <a:lnTo>
                  <a:pt x="1254014" y="1254013"/>
                </a:lnTo>
                <a:lnTo>
                  <a:pt x="0" y="1254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8783" r="-1687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824" y="8792134"/>
            <a:ext cx="1754976" cy="932331"/>
          </a:xfrm>
          <a:custGeom>
            <a:avLst/>
            <a:gdLst/>
            <a:ahLst/>
            <a:cxnLst/>
            <a:rect l="l" t="t" r="r" b="b"/>
            <a:pathLst>
              <a:path w="1754976" h="932331">
                <a:moveTo>
                  <a:pt x="0" y="0"/>
                </a:moveTo>
                <a:lnTo>
                  <a:pt x="1754976" y="0"/>
                </a:lnTo>
                <a:lnTo>
                  <a:pt x="1754976" y="932332"/>
                </a:lnTo>
                <a:lnTo>
                  <a:pt x="0" y="932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8800" y="8639618"/>
            <a:ext cx="6513144" cy="1184208"/>
          </a:xfrm>
          <a:custGeom>
            <a:avLst/>
            <a:gdLst/>
            <a:ahLst/>
            <a:cxnLst/>
            <a:rect l="l" t="t" r="r" b="b"/>
            <a:pathLst>
              <a:path w="6513144" h="1184208">
                <a:moveTo>
                  <a:pt x="0" y="0"/>
                </a:moveTo>
                <a:lnTo>
                  <a:pt x="6513144" y="0"/>
                </a:lnTo>
                <a:lnTo>
                  <a:pt x="6513144" y="1184208"/>
                </a:lnTo>
                <a:lnTo>
                  <a:pt x="0" y="1184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3195" y="7404540"/>
            <a:ext cx="861238" cy="861238"/>
          </a:xfrm>
          <a:custGeom>
            <a:avLst/>
            <a:gdLst/>
            <a:ahLst/>
            <a:cxnLst/>
            <a:rect l="l" t="t" r="r" b="b"/>
            <a:pathLst>
              <a:path w="861238" h="861238">
                <a:moveTo>
                  <a:pt x="0" y="0"/>
                </a:moveTo>
                <a:lnTo>
                  <a:pt x="861238" y="0"/>
                </a:lnTo>
                <a:lnTo>
                  <a:pt x="861238" y="861238"/>
                </a:lnTo>
                <a:lnTo>
                  <a:pt x="0" y="861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84433" y="7404540"/>
            <a:ext cx="861238" cy="861238"/>
          </a:xfrm>
          <a:custGeom>
            <a:avLst/>
            <a:gdLst/>
            <a:ahLst/>
            <a:cxnLst/>
            <a:rect l="l" t="t" r="r" b="b"/>
            <a:pathLst>
              <a:path w="861238" h="861238">
                <a:moveTo>
                  <a:pt x="0" y="0"/>
                </a:moveTo>
                <a:lnTo>
                  <a:pt x="861238" y="0"/>
                </a:lnTo>
                <a:lnTo>
                  <a:pt x="861238" y="861238"/>
                </a:lnTo>
                <a:lnTo>
                  <a:pt x="0" y="8612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75915" y="7758053"/>
            <a:ext cx="881564" cy="881564"/>
          </a:xfrm>
          <a:custGeom>
            <a:avLst/>
            <a:gdLst/>
            <a:ahLst/>
            <a:cxnLst/>
            <a:rect l="l" t="t" r="r" b="b"/>
            <a:pathLst>
              <a:path w="881564" h="881564">
                <a:moveTo>
                  <a:pt x="0" y="0"/>
                </a:moveTo>
                <a:lnTo>
                  <a:pt x="881564" y="0"/>
                </a:lnTo>
                <a:lnTo>
                  <a:pt x="881564" y="881565"/>
                </a:lnTo>
                <a:lnTo>
                  <a:pt x="0" y="8815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28111" y="3463433"/>
            <a:ext cx="4396732" cy="517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1708">
                <a:solidFill>
                  <a:srgbClr val="000000"/>
                </a:solidFill>
                <a:latin typeface="Poppins Bold"/>
              </a:rPr>
              <a:t> .</a:t>
            </a:r>
            <a:r>
              <a:rPr lang="en-US" sz="1708">
                <a:solidFill>
                  <a:srgbClr val="000000"/>
                </a:solidFill>
                <a:latin typeface="Poppins"/>
              </a:rPr>
              <a:t> Increasing 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Social Awareness</a:t>
            </a:r>
            <a:r>
              <a:rPr lang="en-US" sz="1708">
                <a:solidFill>
                  <a:srgbClr val="000000"/>
                </a:solidFill>
                <a:latin typeface="Poppins"/>
              </a:rPr>
              <a:t> on 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Zero Pollution Policy.</a:t>
            </a:r>
          </a:p>
          <a:p>
            <a:pPr algn="l">
              <a:lnSpc>
                <a:spcPts val="4271"/>
              </a:lnSpc>
            </a:pPr>
            <a:r>
              <a:rPr lang="en-US" sz="1708" spc="1">
                <a:solidFill>
                  <a:srgbClr val="000000"/>
                </a:solidFill>
                <a:latin typeface="Poppins"/>
              </a:rPr>
              <a:t>• Changing mindset over </a:t>
            </a:r>
            <a:r>
              <a:rPr lang="en-US" sz="1708" spc="1">
                <a:solidFill>
                  <a:srgbClr val="000000"/>
                </a:solidFill>
                <a:latin typeface="Poppins Bold"/>
              </a:rPr>
              <a:t>Manual Fish Feeding System. </a:t>
            </a:r>
          </a:p>
          <a:p>
            <a:pPr algn="l">
              <a:lnSpc>
                <a:spcPts val="4100"/>
              </a:lnSpc>
            </a:pPr>
            <a:r>
              <a:rPr lang="en-US" sz="1708">
                <a:solidFill>
                  <a:srgbClr val="000000"/>
                </a:solidFill>
                <a:latin typeface="Poppins"/>
              </a:rPr>
              <a:t>• Ensure 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Technical Campaigns</a:t>
            </a:r>
            <a:r>
              <a:rPr lang="en-US" sz="1708">
                <a:solidFill>
                  <a:srgbClr val="000000"/>
                </a:solidFill>
                <a:latin typeface="Poppins"/>
              </a:rPr>
              <a:t> for 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Coastal areas Shrimp Hatcheries.</a:t>
            </a:r>
          </a:p>
          <a:p>
            <a:pPr algn="l">
              <a:lnSpc>
                <a:spcPts val="4100"/>
              </a:lnSpc>
            </a:pPr>
            <a:r>
              <a:rPr lang="en-US" sz="1708">
                <a:solidFill>
                  <a:srgbClr val="000000"/>
                </a:solidFill>
                <a:latin typeface="Poppins"/>
              </a:rPr>
              <a:t>•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 Acting </a:t>
            </a:r>
            <a:r>
              <a:rPr lang="en-US" sz="1708">
                <a:solidFill>
                  <a:srgbClr val="000000"/>
                </a:solidFill>
                <a:latin typeface="Poppins"/>
              </a:rPr>
              <a:t>in the best of our customers.</a:t>
            </a:r>
          </a:p>
          <a:p>
            <a:pPr algn="l">
              <a:lnSpc>
                <a:spcPts val="4100"/>
              </a:lnSpc>
            </a:pPr>
            <a:r>
              <a:rPr lang="en-US" sz="1708">
                <a:solidFill>
                  <a:srgbClr val="000000"/>
                </a:solidFill>
                <a:latin typeface="Poppins Bold"/>
              </a:rPr>
              <a:t>. SDG Goal 8:</a:t>
            </a:r>
            <a:r>
              <a:rPr lang="en-US" sz="1708">
                <a:solidFill>
                  <a:srgbClr val="000000"/>
                </a:solidFill>
                <a:latin typeface="Poppins"/>
              </a:rPr>
              <a:t> Ensure Economic growth of </a:t>
            </a:r>
            <a:r>
              <a:rPr lang="en-US" sz="1708">
                <a:solidFill>
                  <a:srgbClr val="000000"/>
                </a:solidFill>
                <a:latin typeface="Poppins Bold"/>
              </a:rPr>
              <a:t>small scale farmers.</a:t>
            </a:r>
          </a:p>
          <a:p>
            <a:pPr algn="l">
              <a:lnSpc>
                <a:spcPts val="4100"/>
              </a:lnSpc>
            </a:pPr>
            <a:endParaRPr lang="en-US" sz="1708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94412" y="819512"/>
            <a:ext cx="3655543" cy="82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4193">
                <a:solidFill>
                  <a:srgbClr val="0A7AA2"/>
                </a:solidFill>
                <a:latin typeface="Poppins Semi-Bold"/>
              </a:rPr>
              <a:t>ESG Analysis</a:t>
            </a:r>
          </a:p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669900"/>
                </a:solidFill>
                <a:latin typeface="Poppins"/>
              </a:rPr>
              <a:t>How we want to build the future.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7862" y="3672983"/>
            <a:ext cx="5086307" cy="41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1">
                <a:solidFill>
                  <a:srgbClr val="0B0000"/>
                </a:solidFill>
                <a:latin typeface="Poppins Bold"/>
              </a:rPr>
              <a:t>• SDG Goal 13:</a:t>
            </a:r>
            <a:r>
              <a:rPr lang="en-US" sz="1800" spc="1">
                <a:solidFill>
                  <a:srgbClr val="0B0000"/>
                </a:solidFill>
                <a:latin typeface="Poppins"/>
              </a:rPr>
              <a:t> Ensuring </a:t>
            </a:r>
            <a:r>
              <a:rPr lang="en-US" sz="1800" spc="1">
                <a:solidFill>
                  <a:srgbClr val="0B0000"/>
                </a:solidFill>
                <a:latin typeface="Poppins Bold"/>
              </a:rPr>
              <a:t>Zero</a:t>
            </a:r>
            <a:r>
              <a:rPr lang="en-US" sz="1800" spc="1">
                <a:solidFill>
                  <a:srgbClr val="0B0000"/>
                </a:solidFill>
                <a:latin typeface="Poppins"/>
              </a:rPr>
              <a:t> air pollution</a:t>
            </a:r>
          </a:p>
          <a:p>
            <a:pPr algn="l">
              <a:lnSpc>
                <a:spcPts val="990"/>
              </a:lnSpc>
            </a:pPr>
            <a:endParaRPr lang="en-US" sz="1800" spc="1">
              <a:solidFill>
                <a:srgbClr val="0B0000"/>
              </a:solidFill>
              <a:latin typeface="Poppins"/>
            </a:endParaRPr>
          </a:p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0B0000"/>
                </a:solidFill>
                <a:latin typeface="Poppins Bold"/>
              </a:rPr>
              <a:t>• SDG Goal 14: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Ensuring </a:t>
            </a:r>
            <a:r>
              <a:rPr lang="en-US" sz="1800">
                <a:solidFill>
                  <a:srgbClr val="0B0000"/>
                </a:solidFill>
                <a:latin typeface="Poppins Bold"/>
              </a:rPr>
              <a:t>Sustainable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aquaculture.</a:t>
            </a:r>
          </a:p>
          <a:p>
            <a:pPr algn="l">
              <a:lnSpc>
                <a:spcPts val="4140"/>
              </a:lnSpc>
            </a:pPr>
            <a:r>
              <a:rPr lang="en-US" sz="1800">
                <a:solidFill>
                  <a:srgbClr val="0B0000"/>
                </a:solidFill>
                <a:latin typeface="Poppins"/>
              </a:rPr>
              <a:t>• Partnering with </a:t>
            </a:r>
            <a:r>
              <a:rPr lang="en-US" sz="1800">
                <a:solidFill>
                  <a:srgbClr val="0B0000"/>
                </a:solidFill>
                <a:latin typeface="Poppins Bold"/>
              </a:rPr>
              <a:t>Government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and </a:t>
            </a:r>
            <a:r>
              <a:rPr lang="en-US" sz="1800">
                <a:solidFill>
                  <a:srgbClr val="0B0000"/>
                </a:solidFill>
                <a:latin typeface="Poppins Bold"/>
              </a:rPr>
              <a:t>Hatcheries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to advance sustainable drive.</a:t>
            </a:r>
          </a:p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0B0000"/>
                </a:solidFill>
                <a:latin typeface="Poppins Bold"/>
              </a:rPr>
              <a:t>• Long term goal: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Zero </a:t>
            </a:r>
            <a:r>
              <a:rPr lang="en-US" sz="1800">
                <a:solidFill>
                  <a:srgbClr val="0B0000"/>
                </a:solidFill>
                <a:latin typeface="Poppins Bold"/>
              </a:rPr>
              <a:t>Pollution Policy</a:t>
            </a:r>
            <a:r>
              <a:rPr lang="en-US" sz="1800">
                <a:solidFill>
                  <a:srgbClr val="0B0000"/>
                </a:solidFill>
                <a:latin typeface="Poppins"/>
              </a:rPr>
              <a:t> Implementation.</a:t>
            </a:r>
          </a:p>
          <a:p>
            <a:pPr algn="l">
              <a:lnSpc>
                <a:spcPts val="4500"/>
              </a:lnSpc>
            </a:pPr>
            <a:endParaRPr lang="en-US" sz="1800">
              <a:solidFill>
                <a:srgbClr val="0B0000"/>
              </a:solidFill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79710" y="3813943"/>
            <a:ext cx="4797171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• Fostering </a:t>
            </a:r>
            <a:r>
              <a:rPr lang="en-US" sz="1800">
                <a:solidFill>
                  <a:srgbClr val="000000"/>
                </a:solidFill>
                <a:latin typeface="Poppins Bold"/>
              </a:rPr>
              <a:t>Transparency</a:t>
            </a:r>
            <a:r>
              <a:rPr lang="en-US" sz="1800">
                <a:solidFill>
                  <a:srgbClr val="000000"/>
                </a:solidFill>
                <a:latin typeface="Poppins"/>
              </a:rPr>
              <a:t> and </a:t>
            </a:r>
            <a:r>
              <a:rPr lang="en-US" sz="1800">
                <a:solidFill>
                  <a:srgbClr val="000000"/>
                </a:solidFill>
                <a:latin typeface="Poppins Bold"/>
              </a:rPr>
              <a:t>Ethics</a:t>
            </a:r>
            <a:r>
              <a:rPr lang="en-US" sz="1800">
                <a:solidFill>
                  <a:srgbClr val="000000"/>
                </a:solidFill>
                <a:latin typeface="Poppins"/>
              </a:rPr>
              <a:t> in Company Policy.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Poppins"/>
            </a:endParaR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• Partnering up with Government institution- </a:t>
            </a:r>
            <a:r>
              <a:rPr lang="en-US" sz="1800">
                <a:solidFill>
                  <a:srgbClr val="000000"/>
                </a:solidFill>
                <a:latin typeface="Poppins Bold"/>
              </a:rPr>
              <a:t>BFDC, MFA, LGD.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Poppins Bold"/>
            </a:endParaR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• Cultivating a </a:t>
            </a:r>
            <a:r>
              <a:rPr lang="en-US" sz="1800">
                <a:solidFill>
                  <a:srgbClr val="000000"/>
                </a:solidFill>
                <a:latin typeface="Poppins Bold"/>
              </a:rPr>
              <a:t>Strong Risk</a:t>
            </a:r>
            <a:r>
              <a:rPr lang="en-US" sz="1800">
                <a:solidFill>
                  <a:srgbClr val="000000"/>
                </a:solidFill>
                <a:latin typeface="Poppins"/>
              </a:rPr>
              <a:t> and </a:t>
            </a:r>
            <a:r>
              <a:rPr lang="en-US" sz="1800">
                <a:solidFill>
                  <a:srgbClr val="000000"/>
                </a:solidFill>
                <a:latin typeface="Poppins Bold"/>
              </a:rPr>
              <a:t>Control Environment.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86000" y="9296400"/>
            <a:ext cx="67294" cy="31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5">
                <a:solidFill>
                  <a:srgbClr val="FFFFFF"/>
                </a:solidFill>
                <a:latin typeface="Poppins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27346" y="2940010"/>
            <a:ext cx="1894837" cy="37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105">
                <a:solidFill>
                  <a:srgbClr val="0B5394"/>
                </a:solidFill>
                <a:latin typeface="Poppins Bold"/>
              </a:rPr>
              <a:t>Environment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4433" y="8885063"/>
            <a:ext cx="6093319" cy="64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5">
                <a:solidFill>
                  <a:srgbClr val="0B5394"/>
                </a:solidFill>
                <a:latin typeface="Poppins Bold"/>
              </a:rPr>
              <a:t>Active participation to build a Sustainable Agriculture, where fish will grow perfectly.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1845" y="2908949"/>
            <a:ext cx="857350" cy="3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105">
                <a:solidFill>
                  <a:srgbClr val="0B5394"/>
                </a:solidFill>
                <a:latin typeface="Poppins Bold"/>
              </a:rPr>
              <a:t>Social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71300" y="2930095"/>
            <a:ext cx="1689283" cy="39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105">
                <a:solidFill>
                  <a:srgbClr val="0B5394"/>
                </a:solidFill>
                <a:latin typeface="Poppins Bold"/>
              </a:rPr>
              <a:t>Governance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51224" y="9602814"/>
            <a:ext cx="241945" cy="3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5"/>
              </a:lnSpc>
            </a:pPr>
            <a:r>
              <a:rPr lang="en-US" sz="1803" spc="5">
                <a:solidFill>
                  <a:srgbClr val="FFFFFF"/>
                </a:solidFill>
                <a:latin typeface="Poppins Bold"/>
              </a:rPr>
              <a:t>14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0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91195" y="2163907"/>
            <a:ext cx="13045786" cy="1662545"/>
          </a:xfrm>
          <a:custGeom>
            <a:avLst/>
            <a:gdLst/>
            <a:ahLst/>
            <a:cxnLst/>
            <a:rect l="l" t="t" r="r" b="b"/>
            <a:pathLst>
              <a:path w="13045786" h="1662545">
                <a:moveTo>
                  <a:pt x="0" y="0"/>
                </a:moveTo>
                <a:lnTo>
                  <a:pt x="13045786" y="0"/>
                </a:lnTo>
                <a:lnTo>
                  <a:pt x="13045786" y="1662545"/>
                </a:lnTo>
                <a:lnTo>
                  <a:pt x="0" y="1662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1250" r="-3153" b="-23405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34350" y="5134316"/>
            <a:ext cx="6150352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6"/>
                </a:lnTo>
                <a:lnTo>
                  <a:pt x="0" y="94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42870" y="5143500"/>
            <a:ext cx="6150352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6"/>
                </a:lnTo>
                <a:lnTo>
                  <a:pt x="0" y="94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7488" y="5143500"/>
            <a:ext cx="4425474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6"/>
                </a:lnTo>
                <a:lnTo>
                  <a:pt x="0" y="947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056" y="6214046"/>
            <a:ext cx="17945887" cy="3657600"/>
            <a:chOff x="0" y="0"/>
            <a:chExt cx="4726489" cy="9633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26489" cy="963319"/>
            </a:xfrm>
            <a:custGeom>
              <a:avLst/>
              <a:gdLst/>
              <a:ahLst/>
              <a:cxnLst/>
              <a:rect l="l" t="t" r="r" b="b"/>
              <a:pathLst>
                <a:path w="4726489" h="963319">
                  <a:moveTo>
                    <a:pt x="22002" y="0"/>
                  </a:moveTo>
                  <a:lnTo>
                    <a:pt x="4704487" y="0"/>
                  </a:lnTo>
                  <a:cubicBezTo>
                    <a:pt x="4710323" y="0"/>
                    <a:pt x="4715919" y="2318"/>
                    <a:pt x="4720045" y="6444"/>
                  </a:cubicBezTo>
                  <a:cubicBezTo>
                    <a:pt x="4724171" y="10570"/>
                    <a:pt x="4726489" y="16166"/>
                    <a:pt x="4726489" y="22002"/>
                  </a:cubicBezTo>
                  <a:lnTo>
                    <a:pt x="4726489" y="941317"/>
                  </a:lnTo>
                  <a:cubicBezTo>
                    <a:pt x="4726489" y="953468"/>
                    <a:pt x="4716638" y="963319"/>
                    <a:pt x="4704487" y="963319"/>
                  </a:cubicBezTo>
                  <a:lnTo>
                    <a:pt x="22002" y="963319"/>
                  </a:lnTo>
                  <a:cubicBezTo>
                    <a:pt x="9850" y="963319"/>
                    <a:pt x="0" y="953468"/>
                    <a:pt x="0" y="941317"/>
                  </a:cubicBezTo>
                  <a:lnTo>
                    <a:pt x="0" y="22002"/>
                  </a:lnTo>
                  <a:cubicBezTo>
                    <a:pt x="0" y="9850"/>
                    <a:pt x="9850" y="0"/>
                    <a:pt x="22002" y="0"/>
                  </a:cubicBezTo>
                  <a:close/>
                </a:path>
              </a:pathLst>
            </a:custGeom>
            <a:solidFill>
              <a:srgbClr val="DDF2F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726489" cy="1029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Contingency Plan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Semi-Bold"/>
              </a:rPr>
              <a:t>Our plans to take on 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00865" y="3837709"/>
            <a:ext cx="1180862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Analyze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3922" y="3837709"/>
            <a:ext cx="1309449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Evaluate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5950" y="3837709"/>
            <a:ext cx="826651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Track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7576" y="3837709"/>
            <a:ext cx="1314331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Measure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1410" y="3807229"/>
            <a:ext cx="2105620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Keep change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and adapt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4677" y="5257046"/>
            <a:ext cx="3898523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Identified Risk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1200" y="5318543"/>
            <a:ext cx="2743200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Mitigation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5432" y="5257046"/>
            <a:ext cx="2150864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Category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665" y="6700916"/>
            <a:ext cx="4338399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Knowledge about </a:t>
            </a:r>
            <a:r>
              <a:rPr lang="en-US" sz="2300">
                <a:solidFill>
                  <a:srgbClr val="000000"/>
                </a:solidFill>
                <a:latin typeface="Poppins Bold"/>
              </a:rPr>
              <a:t>technolog</a:t>
            </a:r>
            <a:r>
              <a:rPr lang="en-US" sz="2300">
                <a:solidFill>
                  <a:srgbClr val="000000"/>
                </a:solidFill>
                <a:latin typeface="Poppins"/>
              </a:rPr>
              <a:t>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47989" y="6700916"/>
            <a:ext cx="4481512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Slow </a:t>
            </a:r>
            <a:r>
              <a:rPr lang="en-US" sz="2300">
                <a:solidFill>
                  <a:srgbClr val="000000"/>
                </a:solidFill>
                <a:latin typeface="Poppins Bold"/>
              </a:rPr>
              <a:t>adaptation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7436" y="6529466"/>
            <a:ext cx="5871315" cy="79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Proper</a:t>
            </a:r>
            <a:r>
              <a:rPr lang="en-US" sz="2300">
                <a:solidFill>
                  <a:srgbClr val="000000"/>
                </a:solidFill>
                <a:latin typeface="Poppins Bold"/>
              </a:rPr>
              <a:t> campaigns, placements 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 Bold"/>
              </a:rPr>
              <a:t>and marketing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0" y="7508983"/>
            <a:ext cx="4723074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Brand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 Image Creation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47989" y="7676305"/>
            <a:ext cx="4723074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Totally 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new</a:t>
            </a:r>
            <a:r>
              <a:rPr lang="en-US" sz="2200">
                <a:solidFill>
                  <a:srgbClr val="000000"/>
                </a:solidFill>
                <a:latin typeface="Poppins"/>
              </a:rPr>
              <a:t> in market.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47436" y="7530573"/>
            <a:ext cx="6879188" cy="72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Boasting the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 positive environmental impact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along with superior and innovative marketing strategies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7488" y="8423911"/>
            <a:ext cx="4396099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Product 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repair and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maintenance</a:t>
            </a:r>
            <a:r>
              <a:rPr lang="en-US" sz="220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7989" y="8475981"/>
            <a:ext cx="4396099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Product 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might need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maintenance</a:t>
            </a:r>
            <a:r>
              <a:rPr lang="en-US" sz="2200">
                <a:solidFill>
                  <a:srgbClr val="000000"/>
                </a:solidFill>
                <a:latin typeface="Poppins"/>
              </a:rPr>
              <a:t> frequently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47436" y="8475981"/>
            <a:ext cx="4396099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 Bold"/>
              </a:rPr>
              <a:t>Quality raw material</a:t>
            </a:r>
            <a:r>
              <a:rPr lang="en-US" sz="2200">
                <a:solidFill>
                  <a:srgbClr val="000000"/>
                </a:solidFill>
                <a:latin typeface="Poppins"/>
              </a:rPr>
              <a:t> and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strong customer service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931" y="361945"/>
            <a:ext cx="6800300" cy="1698053"/>
          </a:xfrm>
          <a:custGeom>
            <a:avLst/>
            <a:gdLst/>
            <a:ahLst/>
            <a:cxnLst/>
            <a:rect l="l" t="t" r="r" b="b"/>
            <a:pathLst>
              <a:path w="6800300" h="1698053">
                <a:moveTo>
                  <a:pt x="0" y="0"/>
                </a:moveTo>
                <a:lnTo>
                  <a:pt x="6800300" y="0"/>
                </a:lnTo>
                <a:lnTo>
                  <a:pt x="6800300" y="1698053"/>
                </a:lnTo>
                <a:lnTo>
                  <a:pt x="0" y="1698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2457" b="-23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5343" y="9875963"/>
            <a:ext cx="3678988" cy="199639"/>
          </a:xfrm>
          <a:custGeom>
            <a:avLst/>
            <a:gdLst/>
            <a:ahLst/>
            <a:cxnLst/>
            <a:rect l="l" t="t" r="r" b="b"/>
            <a:pathLst>
              <a:path w="3678988" h="199639">
                <a:moveTo>
                  <a:pt x="0" y="0"/>
                </a:moveTo>
                <a:lnTo>
                  <a:pt x="3678988" y="0"/>
                </a:lnTo>
                <a:lnTo>
                  <a:pt x="3678988" y="199639"/>
                </a:lnTo>
                <a:lnTo>
                  <a:pt x="0" y="19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28986" y="7590292"/>
            <a:ext cx="635722" cy="543625"/>
          </a:xfrm>
          <a:custGeom>
            <a:avLst/>
            <a:gdLst/>
            <a:ahLst/>
            <a:cxnLst/>
            <a:rect l="l" t="t" r="r" b="b"/>
            <a:pathLst>
              <a:path w="635722" h="543625">
                <a:moveTo>
                  <a:pt x="0" y="0"/>
                </a:moveTo>
                <a:lnTo>
                  <a:pt x="635722" y="0"/>
                </a:lnTo>
                <a:lnTo>
                  <a:pt x="635722" y="543625"/>
                </a:lnTo>
                <a:lnTo>
                  <a:pt x="0" y="543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17227" y="8015288"/>
            <a:ext cx="7294440" cy="28575"/>
          </a:xfrm>
          <a:custGeom>
            <a:avLst/>
            <a:gdLst/>
            <a:ahLst/>
            <a:cxnLst/>
            <a:rect l="l" t="t" r="r" b="b"/>
            <a:pathLst>
              <a:path w="7294440" h="28575">
                <a:moveTo>
                  <a:pt x="0" y="0"/>
                </a:moveTo>
                <a:lnTo>
                  <a:pt x="7294440" y="0"/>
                </a:lnTo>
                <a:lnTo>
                  <a:pt x="7294440" y="28574"/>
                </a:lnTo>
                <a:lnTo>
                  <a:pt x="0" y="28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4036" y="5822466"/>
            <a:ext cx="3018037" cy="7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82">
                <a:solidFill>
                  <a:srgbClr val="FFFFFF"/>
                </a:solidFill>
                <a:latin typeface="Poppins"/>
              </a:rPr>
              <a:t>The Unsafe Water Tragedy </a:t>
            </a:r>
            <a:r>
              <a:rPr lang="en-US" sz="1482">
                <a:solidFill>
                  <a:srgbClr val="FFFFFF"/>
                </a:solidFill>
                <a:latin typeface="Poppins Semi-Bold"/>
              </a:rPr>
              <a:t>Environmental Pollution, Waste Mismanagement &amp; Flood</a:t>
            </a:r>
          </a:p>
        </p:txBody>
      </p:sp>
      <p:sp>
        <p:nvSpPr>
          <p:cNvPr id="7" name="Freeform 7"/>
          <p:cNvSpPr/>
          <p:nvPr/>
        </p:nvSpPr>
        <p:spPr>
          <a:xfrm>
            <a:off x="1064214" y="3043399"/>
            <a:ext cx="1654733" cy="1426913"/>
          </a:xfrm>
          <a:custGeom>
            <a:avLst/>
            <a:gdLst/>
            <a:ahLst/>
            <a:cxnLst/>
            <a:rect l="l" t="t" r="r" b="b"/>
            <a:pathLst>
              <a:path w="1654733" h="1426913">
                <a:moveTo>
                  <a:pt x="0" y="0"/>
                </a:moveTo>
                <a:lnTo>
                  <a:pt x="1654733" y="0"/>
                </a:lnTo>
                <a:lnTo>
                  <a:pt x="1654733" y="1426914"/>
                </a:lnTo>
                <a:lnTo>
                  <a:pt x="0" y="1426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8082" y="5606713"/>
            <a:ext cx="1600865" cy="1380462"/>
          </a:xfrm>
          <a:custGeom>
            <a:avLst/>
            <a:gdLst/>
            <a:ahLst/>
            <a:cxnLst/>
            <a:rect l="l" t="t" r="r" b="b"/>
            <a:pathLst>
              <a:path w="1600865" h="1380462">
                <a:moveTo>
                  <a:pt x="0" y="0"/>
                </a:moveTo>
                <a:lnTo>
                  <a:pt x="1600865" y="0"/>
                </a:lnTo>
                <a:lnTo>
                  <a:pt x="1600865" y="1380461"/>
                </a:lnTo>
                <a:lnTo>
                  <a:pt x="0" y="13804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8082" y="8075085"/>
            <a:ext cx="1621038" cy="1397858"/>
          </a:xfrm>
          <a:custGeom>
            <a:avLst/>
            <a:gdLst/>
            <a:ahLst/>
            <a:cxnLst/>
            <a:rect l="l" t="t" r="r" b="b"/>
            <a:pathLst>
              <a:path w="1621038" h="1397858">
                <a:moveTo>
                  <a:pt x="0" y="0"/>
                </a:moveTo>
                <a:lnTo>
                  <a:pt x="1621038" y="0"/>
                </a:lnTo>
                <a:lnTo>
                  <a:pt x="1621038" y="1397858"/>
                </a:lnTo>
                <a:lnTo>
                  <a:pt x="0" y="1397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56390" y="2631065"/>
            <a:ext cx="1768477" cy="1588095"/>
          </a:xfrm>
          <a:custGeom>
            <a:avLst/>
            <a:gdLst/>
            <a:ahLst/>
            <a:cxnLst/>
            <a:rect l="l" t="t" r="r" b="b"/>
            <a:pathLst>
              <a:path w="1768477" h="1588095">
                <a:moveTo>
                  <a:pt x="0" y="0"/>
                </a:moveTo>
                <a:lnTo>
                  <a:pt x="1768476" y="0"/>
                </a:lnTo>
                <a:lnTo>
                  <a:pt x="1768476" y="1588094"/>
                </a:lnTo>
                <a:lnTo>
                  <a:pt x="0" y="1588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70133" y="5478347"/>
            <a:ext cx="1654733" cy="1426913"/>
          </a:xfrm>
          <a:custGeom>
            <a:avLst/>
            <a:gdLst/>
            <a:ahLst/>
            <a:cxnLst/>
            <a:rect l="l" t="t" r="r" b="b"/>
            <a:pathLst>
              <a:path w="1654733" h="1426913">
                <a:moveTo>
                  <a:pt x="0" y="0"/>
                </a:moveTo>
                <a:lnTo>
                  <a:pt x="1654733" y="0"/>
                </a:lnTo>
                <a:lnTo>
                  <a:pt x="1654733" y="1426913"/>
                </a:lnTo>
                <a:lnTo>
                  <a:pt x="0" y="1426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704" b="-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86997" y="2825473"/>
            <a:ext cx="3567248" cy="4824102"/>
          </a:xfrm>
          <a:custGeom>
            <a:avLst/>
            <a:gdLst/>
            <a:ahLst/>
            <a:cxnLst/>
            <a:rect l="l" t="t" r="r" b="b"/>
            <a:pathLst>
              <a:path w="3567248" h="4824102">
                <a:moveTo>
                  <a:pt x="0" y="0"/>
                </a:moveTo>
                <a:lnTo>
                  <a:pt x="3567248" y="0"/>
                </a:lnTo>
                <a:lnTo>
                  <a:pt x="3567248" y="4824102"/>
                </a:lnTo>
                <a:lnTo>
                  <a:pt x="0" y="4824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0748" y="4576006"/>
            <a:ext cx="1421664" cy="1030707"/>
          </a:xfrm>
          <a:custGeom>
            <a:avLst/>
            <a:gdLst/>
            <a:ahLst/>
            <a:cxnLst/>
            <a:rect l="l" t="t" r="r" b="b"/>
            <a:pathLst>
              <a:path w="1421664" h="1030707">
                <a:moveTo>
                  <a:pt x="0" y="0"/>
                </a:moveTo>
                <a:lnTo>
                  <a:pt x="1421665" y="0"/>
                </a:lnTo>
                <a:lnTo>
                  <a:pt x="1421665" y="1030707"/>
                </a:lnTo>
                <a:lnTo>
                  <a:pt x="0" y="10307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8155" y="7015135"/>
            <a:ext cx="1220893" cy="1118782"/>
          </a:xfrm>
          <a:custGeom>
            <a:avLst/>
            <a:gdLst/>
            <a:ahLst/>
            <a:cxnLst/>
            <a:rect l="l" t="t" r="r" b="b"/>
            <a:pathLst>
              <a:path w="1220893" h="1118782">
                <a:moveTo>
                  <a:pt x="0" y="0"/>
                </a:moveTo>
                <a:lnTo>
                  <a:pt x="1220893" y="0"/>
                </a:lnTo>
                <a:lnTo>
                  <a:pt x="1220893" y="1118782"/>
                </a:lnTo>
                <a:lnTo>
                  <a:pt x="0" y="111878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64214" y="2214810"/>
            <a:ext cx="1806189" cy="828589"/>
          </a:xfrm>
          <a:custGeom>
            <a:avLst/>
            <a:gdLst/>
            <a:ahLst/>
            <a:cxnLst/>
            <a:rect l="l" t="t" r="r" b="b"/>
            <a:pathLst>
              <a:path w="1806189" h="828589">
                <a:moveTo>
                  <a:pt x="0" y="0"/>
                </a:moveTo>
                <a:lnTo>
                  <a:pt x="1806189" y="0"/>
                </a:lnTo>
                <a:lnTo>
                  <a:pt x="1806189" y="828589"/>
                </a:lnTo>
                <a:lnTo>
                  <a:pt x="0" y="82858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90274" y="4367741"/>
            <a:ext cx="1414451" cy="1110606"/>
          </a:xfrm>
          <a:custGeom>
            <a:avLst/>
            <a:gdLst/>
            <a:ahLst/>
            <a:cxnLst/>
            <a:rect l="l" t="t" r="r" b="b"/>
            <a:pathLst>
              <a:path w="1414451" h="1110606">
                <a:moveTo>
                  <a:pt x="0" y="0"/>
                </a:moveTo>
                <a:lnTo>
                  <a:pt x="1414451" y="0"/>
                </a:lnTo>
                <a:lnTo>
                  <a:pt x="1414451" y="1110606"/>
                </a:lnTo>
                <a:lnTo>
                  <a:pt x="0" y="111060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98393" y="3604003"/>
            <a:ext cx="1094852" cy="41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949">
                <a:solidFill>
                  <a:srgbClr val="0A7AA2"/>
                </a:solidFill>
                <a:latin typeface="Poppins Bold"/>
              </a:rPr>
              <a:t>40%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74036" y="3282587"/>
            <a:ext cx="3511582" cy="73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0"/>
              </a:lnSpc>
            </a:pPr>
            <a:r>
              <a:rPr lang="en-US" sz="2093">
                <a:solidFill>
                  <a:srgbClr val="000000"/>
                </a:solidFill>
                <a:latin typeface="Poppins"/>
              </a:rPr>
              <a:t>Less efficiency of </a:t>
            </a:r>
            <a:r>
              <a:rPr lang="en-US" sz="2093">
                <a:solidFill>
                  <a:srgbClr val="000000"/>
                </a:solidFill>
                <a:latin typeface="Poppins Bold"/>
              </a:rPr>
              <a:t>aquaculture operation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46334" y="5940723"/>
            <a:ext cx="2498508" cy="42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4"/>
              </a:lnSpc>
            </a:pPr>
            <a:r>
              <a:rPr lang="en-US" sz="2662">
                <a:solidFill>
                  <a:srgbClr val="000000"/>
                </a:solidFill>
                <a:latin typeface="Poppins Bold"/>
              </a:rPr>
              <a:t>Food Waste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6206" y="6094571"/>
            <a:ext cx="1246127" cy="31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9"/>
              </a:lnSpc>
            </a:pPr>
            <a:r>
              <a:rPr lang="en-US" sz="2249" spc="6">
                <a:solidFill>
                  <a:srgbClr val="0A7AA2"/>
                </a:solidFill>
                <a:latin typeface="Poppins Bold"/>
              </a:rPr>
              <a:t>20-30%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8940" y="8412361"/>
            <a:ext cx="3246940" cy="40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597">
                <a:solidFill>
                  <a:srgbClr val="000000"/>
                </a:solidFill>
                <a:latin typeface="Poppins Bold"/>
              </a:rPr>
              <a:t>Labor Cost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5312" y="8512372"/>
            <a:ext cx="1150940" cy="54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2010">
                <a:solidFill>
                  <a:srgbClr val="0A7AA2"/>
                </a:solidFill>
                <a:latin typeface="Poppins Bold"/>
              </a:rPr>
              <a:t>300-400 Tk/day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96111" y="7833453"/>
            <a:ext cx="7613337" cy="173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0"/>
              </a:lnSpc>
            </a:pPr>
            <a:endParaRPr/>
          </a:p>
          <a:p>
            <a:pPr algn="just">
              <a:lnSpc>
                <a:spcPts val="2320"/>
              </a:lnSpc>
            </a:pPr>
            <a:r>
              <a:rPr lang="en-US" sz="1938">
                <a:solidFill>
                  <a:srgbClr val="0E101A"/>
                </a:solidFill>
                <a:latin typeface="Poppins"/>
              </a:rPr>
              <a:t>"Fish feeding is a critical component of fish farming, and it is important to do it efficiently and sustainably. Overfeeding and hand-feeding can lead to a significant amount of wasted feed, which can pollute the water and reduce profits for farmers.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5296" y="809606"/>
            <a:ext cx="4860322" cy="8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4193">
                <a:solidFill>
                  <a:srgbClr val="0A7AA2"/>
                </a:solidFill>
                <a:latin typeface="Poppins Semi-Bold"/>
              </a:rPr>
              <a:t>Situation Analysis</a:t>
            </a:r>
          </a:p>
          <a:p>
            <a:pPr algn="ctr">
              <a:lnSpc>
                <a:spcPts val="4500"/>
              </a:lnSpc>
            </a:pPr>
            <a:r>
              <a:rPr lang="en-US" sz="1800">
                <a:solidFill>
                  <a:srgbClr val="669900"/>
                </a:solidFill>
                <a:latin typeface="Poppins"/>
              </a:rPr>
              <a:t>What is happening within our borders?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17227" y="7683034"/>
            <a:ext cx="3325458" cy="29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5">
                <a:solidFill>
                  <a:srgbClr val="0B5394"/>
                </a:solidFill>
                <a:latin typeface="Poppins Bold"/>
              </a:rPr>
              <a:t>Fisheries Specialist, BAU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06031" y="3234679"/>
            <a:ext cx="981685" cy="80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5"/>
              </a:lnSpc>
            </a:pPr>
            <a:r>
              <a:rPr lang="en-US" sz="2011">
                <a:solidFill>
                  <a:srgbClr val="0A7AA2"/>
                </a:solidFill>
                <a:latin typeface="Poppins Bold"/>
              </a:rPr>
              <a:t>10 Million Tonnes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475" y="9736550"/>
            <a:ext cx="5077405" cy="25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1"/>
              </a:lnSpc>
            </a:pPr>
            <a:r>
              <a:rPr lang="en-US" sz="1494" spc="1">
                <a:solidFill>
                  <a:srgbClr val="0A7AA2"/>
                </a:solidFill>
                <a:latin typeface="Poppins Bold"/>
              </a:rPr>
              <a:t>Source: ASC-AQUA.ORG, Dept of Fisheries, UNICEF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49169" y="3014824"/>
            <a:ext cx="3307220" cy="11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900" spc="3">
                <a:solidFill>
                  <a:srgbClr val="000000"/>
                </a:solidFill>
                <a:latin typeface="Poppins Bold Italics"/>
              </a:rPr>
              <a:t>Fossil fuel</a:t>
            </a:r>
            <a:r>
              <a:rPr lang="en-US" sz="1900" spc="3">
                <a:solidFill>
                  <a:srgbClr val="000000"/>
                </a:solidFill>
                <a:latin typeface="Poppins Italics"/>
              </a:rPr>
              <a:t> used per year for fish feeding.</a:t>
            </a:r>
          </a:p>
          <a:p>
            <a:pPr algn="ctr">
              <a:lnSpc>
                <a:spcPts val="2312"/>
              </a:lnSpc>
            </a:pPr>
            <a:r>
              <a:rPr lang="en-US" sz="1900" spc="3">
                <a:solidFill>
                  <a:srgbClr val="000000"/>
                </a:solidFill>
                <a:latin typeface="Poppins Italics"/>
              </a:rPr>
              <a:t>Bangladesh uses</a:t>
            </a:r>
            <a:r>
              <a:rPr lang="en-US" sz="1900" spc="3">
                <a:solidFill>
                  <a:srgbClr val="000000"/>
                </a:solidFill>
                <a:latin typeface="Poppins Bold Italics"/>
              </a:rPr>
              <a:t> 100,000</a:t>
            </a:r>
            <a:r>
              <a:rPr lang="en-US" sz="1900" spc="3">
                <a:solidFill>
                  <a:srgbClr val="000000"/>
                </a:solidFill>
                <a:latin typeface="Poppins Italics"/>
              </a:rPr>
              <a:t> tonnes.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63238" y="9602814"/>
            <a:ext cx="130788" cy="3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5"/>
              </a:lnSpc>
            </a:pPr>
            <a:r>
              <a:rPr lang="en-US" sz="1803">
                <a:solidFill>
                  <a:srgbClr val="898989"/>
                </a:solidFill>
                <a:latin typeface="Poppins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106658" y="6057613"/>
            <a:ext cx="981685" cy="28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5"/>
              </a:lnSpc>
            </a:pPr>
            <a:r>
              <a:rPr lang="en-US" sz="2011">
                <a:solidFill>
                  <a:srgbClr val="0A7AA2"/>
                </a:solidFill>
                <a:latin typeface="Poppins Bold"/>
              </a:rPr>
              <a:t>1.87%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79956" y="5879530"/>
            <a:ext cx="3307220" cy="88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900" spc="3">
                <a:solidFill>
                  <a:srgbClr val="000000"/>
                </a:solidFill>
                <a:latin typeface="Poppins Italics"/>
              </a:rPr>
              <a:t>Bangladesh’s </a:t>
            </a:r>
            <a:r>
              <a:rPr lang="en-US" sz="1900" spc="3">
                <a:solidFill>
                  <a:srgbClr val="000000"/>
                </a:solidFill>
                <a:latin typeface="Poppins Bold Italics"/>
              </a:rPr>
              <a:t>GHG</a:t>
            </a:r>
            <a:r>
              <a:rPr lang="en-US" sz="1900" spc="3">
                <a:solidFill>
                  <a:srgbClr val="000000"/>
                </a:solidFill>
                <a:latin typeface="Poppins Italics"/>
              </a:rPr>
              <a:t> emission rate</a:t>
            </a:r>
          </a:p>
          <a:p>
            <a:pPr algn="ctr">
              <a:lnSpc>
                <a:spcPts val="2312"/>
              </a:lnSpc>
            </a:pPr>
            <a:endParaRPr lang="en-US" sz="1900" spc="3">
              <a:solidFill>
                <a:srgbClr val="000000"/>
              </a:solidFill>
              <a:latin typeface="Poppins Italic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17227" y="756374"/>
            <a:ext cx="6009894" cy="90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00"/>
                </a:solidFill>
                <a:latin typeface="Poppins Bold"/>
              </a:rPr>
              <a:t>Facing challenge in fish feeding and</a:t>
            </a:r>
          </a:p>
          <a:p>
            <a:pPr algn="ctr">
              <a:lnSpc>
                <a:spcPts val="3574"/>
              </a:lnSpc>
              <a:spcBef>
                <a:spcPct val="0"/>
              </a:spcBef>
            </a:pPr>
            <a:r>
              <a:rPr lang="en-US" sz="2553">
                <a:solidFill>
                  <a:srgbClr val="000000"/>
                </a:solidFill>
                <a:latin typeface="Poppins Bold"/>
              </a:rPr>
              <a:t> lack of awareness at this matter !!!!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315" y="9890593"/>
            <a:ext cx="2039855" cy="199639"/>
          </a:xfrm>
          <a:custGeom>
            <a:avLst/>
            <a:gdLst/>
            <a:ahLst/>
            <a:cxnLst/>
            <a:rect l="l" t="t" r="r" b="b"/>
            <a:pathLst>
              <a:path w="2039855" h="199639">
                <a:moveTo>
                  <a:pt x="0" y="0"/>
                </a:moveTo>
                <a:lnTo>
                  <a:pt x="2039855" y="0"/>
                </a:lnTo>
                <a:lnTo>
                  <a:pt x="2039855" y="199640"/>
                </a:lnTo>
                <a:lnTo>
                  <a:pt x="0" y="19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931" y="361945"/>
            <a:ext cx="6618459" cy="1738117"/>
          </a:xfrm>
          <a:custGeom>
            <a:avLst/>
            <a:gdLst/>
            <a:ahLst/>
            <a:cxnLst/>
            <a:rect l="l" t="t" r="r" b="b"/>
            <a:pathLst>
              <a:path w="6618459" h="1738117">
                <a:moveTo>
                  <a:pt x="0" y="0"/>
                </a:moveTo>
                <a:lnTo>
                  <a:pt x="6618459" y="0"/>
                </a:lnTo>
                <a:lnTo>
                  <a:pt x="6618459" y="1738117"/>
                </a:lnTo>
                <a:lnTo>
                  <a:pt x="0" y="173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55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2983" y="6496841"/>
            <a:ext cx="5067865" cy="28836"/>
          </a:xfrm>
          <a:custGeom>
            <a:avLst/>
            <a:gdLst/>
            <a:ahLst/>
            <a:cxnLst/>
            <a:rect l="l" t="t" r="r" b="b"/>
            <a:pathLst>
              <a:path w="5067865" h="28836">
                <a:moveTo>
                  <a:pt x="0" y="0"/>
                </a:moveTo>
                <a:lnTo>
                  <a:pt x="5067864" y="0"/>
                </a:lnTo>
                <a:lnTo>
                  <a:pt x="5067864" y="28837"/>
                </a:lnTo>
                <a:lnTo>
                  <a:pt x="0" y="28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9931" y="3020073"/>
            <a:ext cx="6033740" cy="1040723"/>
          </a:xfrm>
          <a:custGeom>
            <a:avLst/>
            <a:gdLst/>
            <a:ahLst/>
            <a:cxnLst/>
            <a:rect l="l" t="t" r="r" b="b"/>
            <a:pathLst>
              <a:path w="6033740" h="1040723">
                <a:moveTo>
                  <a:pt x="0" y="0"/>
                </a:moveTo>
                <a:lnTo>
                  <a:pt x="6033740" y="0"/>
                </a:lnTo>
                <a:lnTo>
                  <a:pt x="6033740" y="1040723"/>
                </a:lnTo>
                <a:lnTo>
                  <a:pt x="0" y="10407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8956" y="6193297"/>
            <a:ext cx="48445" cy="14418"/>
          </a:xfrm>
          <a:custGeom>
            <a:avLst/>
            <a:gdLst/>
            <a:ahLst/>
            <a:cxnLst/>
            <a:rect l="l" t="t" r="r" b="b"/>
            <a:pathLst>
              <a:path w="48445" h="14418">
                <a:moveTo>
                  <a:pt x="0" y="0"/>
                </a:moveTo>
                <a:lnTo>
                  <a:pt x="48445" y="0"/>
                </a:lnTo>
                <a:lnTo>
                  <a:pt x="48445" y="14418"/>
                </a:lnTo>
                <a:lnTo>
                  <a:pt x="0" y="14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68390" y="6468005"/>
            <a:ext cx="5067865" cy="28836"/>
          </a:xfrm>
          <a:custGeom>
            <a:avLst/>
            <a:gdLst/>
            <a:ahLst/>
            <a:cxnLst/>
            <a:rect l="l" t="t" r="r" b="b"/>
            <a:pathLst>
              <a:path w="5067865" h="28836">
                <a:moveTo>
                  <a:pt x="0" y="0"/>
                </a:moveTo>
                <a:lnTo>
                  <a:pt x="5067865" y="0"/>
                </a:lnTo>
                <a:lnTo>
                  <a:pt x="5067865" y="28836"/>
                </a:lnTo>
                <a:lnTo>
                  <a:pt x="0" y="2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59930" y="6439169"/>
            <a:ext cx="5067865" cy="28836"/>
          </a:xfrm>
          <a:custGeom>
            <a:avLst/>
            <a:gdLst/>
            <a:ahLst/>
            <a:cxnLst/>
            <a:rect l="l" t="t" r="r" b="b"/>
            <a:pathLst>
              <a:path w="5067865" h="28836">
                <a:moveTo>
                  <a:pt x="0" y="0"/>
                </a:moveTo>
                <a:lnTo>
                  <a:pt x="5067864" y="0"/>
                </a:lnTo>
                <a:lnTo>
                  <a:pt x="5067864" y="28836"/>
                </a:lnTo>
                <a:lnTo>
                  <a:pt x="0" y="28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412284" y="3083378"/>
            <a:ext cx="5537318" cy="977418"/>
            <a:chOff x="0" y="0"/>
            <a:chExt cx="7383091" cy="1303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83091" cy="1303224"/>
            </a:xfrm>
            <a:custGeom>
              <a:avLst/>
              <a:gdLst/>
              <a:ahLst/>
              <a:cxnLst/>
              <a:rect l="l" t="t" r="r" b="b"/>
              <a:pathLst>
                <a:path w="7383091" h="1303224">
                  <a:moveTo>
                    <a:pt x="0" y="0"/>
                  </a:moveTo>
                  <a:lnTo>
                    <a:pt x="7383091" y="0"/>
                  </a:lnTo>
                  <a:lnTo>
                    <a:pt x="7383091" y="1303224"/>
                  </a:lnTo>
                  <a:lnTo>
                    <a:pt x="0" y="130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389446" y="408420"/>
              <a:ext cx="2879604" cy="507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0"/>
                </a:lnSpc>
              </a:pPr>
              <a:r>
                <a:rPr lang="en-US" sz="2128">
                  <a:solidFill>
                    <a:srgbClr val="0A7AA2"/>
                  </a:solidFill>
                  <a:latin typeface="Poppins Bold"/>
                </a:rPr>
                <a:t>Economic crisis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7398" y="819512"/>
            <a:ext cx="4696273" cy="81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4193">
                <a:solidFill>
                  <a:srgbClr val="0A7AA2"/>
                </a:solidFill>
                <a:latin typeface="Poppins Semi-Bold"/>
              </a:rPr>
              <a:t>Problem Analysis</a:t>
            </a:r>
          </a:p>
          <a:p>
            <a:pPr algn="l">
              <a:lnSpc>
                <a:spcPts val="4500"/>
              </a:lnSpc>
            </a:pPr>
            <a:r>
              <a:rPr lang="en-US" sz="1800" spc="1">
                <a:solidFill>
                  <a:srgbClr val="669900"/>
                </a:solidFill>
                <a:latin typeface="Poppins"/>
              </a:rPr>
              <a:t>Why are we in this Situation?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983" y="4270169"/>
            <a:ext cx="5230804" cy="163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171">
                <a:solidFill>
                  <a:srgbClr val="000000"/>
                </a:solidFill>
                <a:latin typeface="Poppins Bold"/>
              </a:rPr>
              <a:t>Food Safety Concern</a:t>
            </a:r>
          </a:p>
          <a:p>
            <a:pPr marL="468851" lvl="1" indent="-234426">
              <a:lnSpc>
                <a:spcPts val="2605"/>
              </a:lnSpc>
              <a:buFont typeface="Arial"/>
              <a:buChar char="•"/>
            </a:pPr>
            <a:r>
              <a:rPr lang="en-US" sz="2171">
                <a:solidFill>
                  <a:srgbClr val="000000"/>
                </a:solidFill>
                <a:latin typeface="Poppins Bold"/>
              </a:rPr>
              <a:t>I</a:t>
            </a:r>
            <a:r>
              <a:rPr lang="en-US" sz="2171">
                <a:solidFill>
                  <a:srgbClr val="000000"/>
                </a:solidFill>
                <a:latin typeface="Poppins"/>
              </a:rPr>
              <a:t>f feed not handled properly</a:t>
            </a:r>
          </a:p>
          <a:p>
            <a:pPr marL="468851" lvl="1" indent="-234426">
              <a:lnSpc>
                <a:spcPts val="2605"/>
              </a:lnSpc>
              <a:buFont typeface="Arial"/>
              <a:buChar char="•"/>
            </a:pPr>
            <a:r>
              <a:rPr lang="en-US" sz="2171">
                <a:solidFill>
                  <a:srgbClr val="000000"/>
                </a:solidFill>
                <a:latin typeface="Poppins"/>
              </a:rPr>
              <a:t>Contaminated with </a:t>
            </a:r>
            <a:r>
              <a:rPr lang="en-US" sz="2171">
                <a:solidFill>
                  <a:srgbClr val="000000"/>
                </a:solidFill>
                <a:latin typeface="Poppins Bold"/>
              </a:rPr>
              <a:t>Bacteria</a:t>
            </a:r>
          </a:p>
          <a:p>
            <a:pPr marL="468851" lvl="1" indent="-234426">
              <a:lnSpc>
                <a:spcPts val="2605"/>
              </a:lnSpc>
              <a:buFont typeface="Arial"/>
              <a:buChar char="•"/>
            </a:pPr>
            <a:r>
              <a:rPr lang="en-US" sz="2171">
                <a:solidFill>
                  <a:srgbClr val="000000"/>
                </a:solidFill>
                <a:latin typeface="Poppins"/>
              </a:rPr>
              <a:t>Leads to food poisoning</a:t>
            </a:r>
            <a:r>
              <a:rPr lang="en-US" sz="2171">
                <a:solidFill>
                  <a:srgbClr val="000000"/>
                </a:solidFill>
                <a:latin typeface="Poppins Bold"/>
              </a:rPr>
              <a:t> in Human</a:t>
            </a:r>
          </a:p>
          <a:p>
            <a:pPr>
              <a:lnSpc>
                <a:spcPts val="2605"/>
              </a:lnSpc>
            </a:pPr>
            <a:endParaRPr lang="en-US" sz="2171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6859" y="7059078"/>
            <a:ext cx="6164604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309">
                <a:solidFill>
                  <a:srgbClr val="000000"/>
                </a:solidFill>
                <a:latin typeface="Poppins"/>
              </a:rPr>
              <a:t>Due to less efficiency </a:t>
            </a:r>
          </a:p>
          <a:p>
            <a:pPr algn="just">
              <a:lnSpc>
                <a:spcPts val="2771"/>
              </a:lnSpc>
            </a:pPr>
            <a:r>
              <a:rPr lang="en-US" sz="2309">
                <a:solidFill>
                  <a:srgbClr val="000000"/>
                </a:solidFill>
                <a:latin typeface="Poppins"/>
              </a:rPr>
              <a:t>Slower fish growth </a:t>
            </a:r>
            <a:r>
              <a:rPr lang="en-US" sz="2309">
                <a:solidFill>
                  <a:srgbClr val="000000"/>
                </a:solidFill>
                <a:latin typeface="Poppins Bold"/>
              </a:rPr>
              <a:t>(10-27% less growth)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93304" y="4435089"/>
            <a:ext cx="5932778" cy="40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49" spc="2">
                <a:solidFill>
                  <a:srgbClr val="000000"/>
                </a:solidFill>
                <a:latin typeface="Poppins Bold"/>
              </a:rPr>
              <a:t>Air pollution: 3.68 Million</a:t>
            </a:r>
            <a:r>
              <a:rPr lang="en-US" sz="2249" spc="2">
                <a:solidFill>
                  <a:srgbClr val="000000"/>
                </a:solidFill>
                <a:latin typeface="Poppins"/>
              </a:rPr>
              <a:t> GSG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3965" y="6789454"/>
            <a:ext cx="6323552" cy="95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83" spc="2">
                <a:solidFill>
                  <a:srgbClr val="000000"/>
                </a:solidFill>
                <a:latin typeface="Poppins Bold"/>
              </a:rPr>
              <a:t>Water pollution:</a:t>
            </a:r>
            <a:r>
              <a:rPr lang="en-US" sz="2083" spc="2">
                <a:solidFill>
                  <a:srgbClr val="000000"/>
                </a:solidFill>
                <a:latin typeface="Poppins"/>
              </a:rPr>
              <a:t> Water contaminated food</a:t>
            </a:r>
          </a:p>
          <a:p>
            <a:pPr algn="ctr">
              <a:lnSpc>
                <a:spcPts val="2500"/>
              </a:lnSpc>
            </a:pPr>
            <a:r>
              <a:rPr lang="en-US" sz="2083" spc="2">
                <a:solidFill>
                  <a:srgbClr val="000000"/>
                </a:solidFill>
                <a:latin typeface="Poppins"/>
              </a:rPr>
              <a:t>Lead to</a:t>
            </a:r>
            <a:r>
              <a:rPr lang="en-US" sz="2083" spc="2">
                <a:solidFill>
                  <a:srgbClr val="000000"/>
                </a:solidFill>
                <a:latin typeface="Poppins Bold"/>
              </a:rPr>
              <a:t> fish diseases</a:t>
            </a:r>
          </a:p>
          <a:p>
            <a:pPr algn="ctr">
              <a:lnSpc>
                <a:spcPts val="2500"/>
              </a:lnSpc>
            </a:pPr>
            <a:r>
              <a:rPr lang="en-US" sz="2083" spc="2">
                <a:solidFill>
                  <a:srgbClr val="000000"/>
                </a:solidFill>
                <a:latin typeface="Poppins Bold"/>
              </a:rPr>
              <a:t>10 Million</a:t>
            </a:r>
            <a:r>
              <a:rPr lang="en-US" sz="2083" spc="2">
                <a:solidFill>
                  <a:srgbClr val="000000"/>
                </a:solidFill>
                <a:latin typeface="Poppins"/>
              </a:rPr>
              <a:t> tonnes of waste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37518" y="4390956"/>
            <a:ext cx="4686852" cy="54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</a:pPr>
            <a:r>
              <a:rPr lang="en-US" sz="1816">
                <a:solidFill>
                  <a:srgbClr val="000000"/>
                </a:solidFill>
                <a:latin typeface="Poppins"/>
              </a:rPr>
              <a:t>High labor cost for small scale farmers</a:t>
            </a:r>
          </a:p>
          <a:p>
            <a:pPr algn="ctr">
              <a:lnSpc>
                <a:spcPts val="2179"/>
              </a:lnSpc>
            </a:pPr>
            <a:r>
              <a:rPr lang="en-US" sz="1816">
                <a:solidFill>
                  <a:srgbClr val="000000"/>
                </a:solidFill>
                <a:latin typeface="Poppins"/>
              </a:rPr>
              <a:t>Estimated </a:t>
            </a:r>
            <a:r>
              <a:rPr lang="en-US" sz="1816">
                <a:solidFill>
                  <a:srgbClr val="000000"/>
                </a:solidFill>
                <a:latin typeface="Poppins Bold"/>
              </a:rPr>
              <a:t>$10 Million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87266" y="6751354"/>
            <a:ext cx="6292103" cy="189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151" spc="2">
                <a:solidFill>
                  <a:srgbClr val="000000"/>
                </a:solidFill>
                <a:latin typeface="Poppins Bold"/>
              </a:rPr>
              <a:t>Low feed efficiency: </a:t>
            </a:r>
          </a:p>
          <a:p>
            <a:pPr marL="464408" lvl="1" indent="-232204">
              <a:lnSpc>
                <a:spcPts val="3011"/>
              </a:lnSpc>
              <a:buFont typeface="Arial"/>
              <a:buChar char="•"/>
            </a:pPr>
            <a:r>
              <a:rPr lang="en-US" sz="2151" spc="2">
                <a:solidFill>
                  <a:srgbClr val="000000"/>
                </a:solidFill>
                <a:latin typeface="Poppins"/>
              </a:rPr>
              <a:t>Increase cost</a:t>
            </a:r>
          </a:p>
          <a:p>
            <a:pPr marL="464408" lvl="1" indent="-232204">
              <a:lnSpc>
                <a:spcPts val="3011"/>
              </a:lnSpc>
              <a:buFont typeface="Arial"/>
              <a:buChar char="•"/>
            </a:pPr>
            <a:r>
              <a:rPr lang="en-US" sz="2151" spc="2">
                <a:solidFill>
                  <a:srgbClr val="000000"/>
                </a:solidFill>
                <a:latin typeface="Poppins"/>
              </a:rPr>
              <a:t>Waste more food</a:t>
            </a:r>
            <a:r>
              <a:rPr lang="en-US" sz="2151" spc="2">
                <a:solidFill>
                  <a:srgbClr val="000000"/>
                </a:solidFill>
                <a:latin typeface="Poppins Bold"/>
              </a:rPr>
              <a:t>(30%)</a:t>
            </a:r>
          </a:p>
          <a:p>
            <a:pPr marL="464408" lvl="1" indent="-232204">
              <a:lnSpc>
                <a:spcPts val="3011"/>
              </a:lnSpc>
              <a:buFont typeface="Arial"/>
              <a:buChar char="•"/>
            </a:pPr>
            <a:r>
              <a:rPr lang="en-US" sz="2151" spc="2">
                <a:solidFill>
                  <a:srgbClr val="000000"/>
                </a:solidFill>
                <a:latin typeface="Poppins"/>
              </a:rPr>
              <a:t>Reduce profit</a:t>
            </a:r>
            <a:r>
              <a:rPr lang="en-US" sz="2151" spc="2">
                <a:solidFill>
                  <a:srgbClr val="000000"/>
                </a:solidFill>
                <a:latin typeface="Poppins Bold"/>
              </a:rPr>
              <a:t>(20% less profit)</a:t>
            </a:r>
          </a:p>
          <a:p>
            <a:pPr>
              <a:lnSpc>
                <a:spcPts val="3011"/>
              </a:lnSpc>
            </a:pPr>
            <a:endParaRPr lang="en-US" sz="2151" spc="2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62699" y="3299346"/>
            <a:ext cx="1997694" cy="4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>
                <a:solidFill>
                  <a:srgbClr val="0A7AA2"/>
                </a:solidFill>
                <a:latin typeface="Poppins Bold"/>
              </a:rPr>
              <a:t>Health crisis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54094" y="9602814"/>
            <a:ext cx="138574" cy="3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5"/>
              </a:lnSpc>
            </a:pPr>
            <a:r>
              <a:rPr lang="en-US" sz="1803">
                <a:solidFill>
                  <a:srgbClr val="898989"/>
                </a:solidFill>
                <a:latin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4418" y="9751181"/>
            <a:ext cx="2602497" cy="27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1"/>
              </a:lnSpc>
            </a:pPr>
            <a:r>
              <a:rPr lang="en-US" sz="1494" spc="1">
                <a:solidFill>
                  <a:srgbClr val="000000"/>
                </a:solidFill>
                <a:latin typeface="Poppins"/>
              </a:rPr>
              <a:t>Source: </a:t>
            </a:r>
            <a:r>
              <a:rPr lang="en-US" sz="1494" spc="1">
                <a:solidFill>
                  <a:srgbClr val="0563C1"/>
                </a:solidFill>
                <a:latin typeface="Poppins"/>
                <a:hlinkClick r:id="rId16" tooltip="https://www.ncbi.nlm.nih.gov/pmc/articles/PMC4144270/"/>
              </a:rPr>
              <a:t>NIH</a:t>
            </a:r>
            <a:r>
              <a:rPr lang="en-US" sz="1494" spc="1">
                <a:solidFill>
                  <a:srgbClr val="000000"/>
                </a:solidFill>
                <a:latin typeface="Poppins"/>
                <a:hlinkClick r:id="rId16" tooltip="https://www.ncbi.nlm.nih.gov/pmc/articles/PMC4144270/"/>
              </a:rPr>
              <a:t>,</a:t>
            </a:r>
            <a:r>
              <a:rPr lang="en-US" sz="1494" spc="1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494" spc="1">
                <a:solidFill>
                  <a:srgbClr val="0563C1"/>
                </a:solidFill>
                <a:latin typeface="Poppins"/>
                <a:hlinkClick r:id="rId17" tooltip="https://www.thedailystar.net/views/editorial/news/death-pollution-3028636"/>
              </a:rPr>
              <a:t>Daily Star</a:t>
            </a:r>
            <a:r>
              <a:rPr lang="en-US" sz="1494" spc="1">
                <a:solidFill>
                  <a:srgbClr val="000000"/>
                </a:solidFill>
                <a:latin typeface="Poppins"/>
                <a:hlinkClick r:id="rId17" tooltip="https://www.thedailystar.net/views/editorial/news/death-pollution-3028636"/>
              </a:rPr>
              <a:t>,</a:t>
            </a:r>
            <a:r>
              <a:rPr lang="en-US" sz="1494" spc="1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494" spc="1">
                <a:solidFill>
                  <a:srgbClr val="0563C1"/>
                </a:solidFill>
                <a:latin typeface="Poppins"/>
                <a:hlinkClick r:id="rId18" tooltip="https://www.who.int/bangladesh/news/detail/22-03-2021-world-water-day-2021#:~:text=In%20Bangladesh%2C%20the%20mortality%20rate,is%207.5%20deaths%20per%20100%2C000."/>
              </a:rPr>
              <a:t>WHO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193304" y="2841282"/>
            <a:ext cx="4998735" cy="1210444"/>
            <a:chOff x="0" y="0"/>
            <a:chExt cx="6664979" cy="1613925"/>
          </a:xfrm>
        </p:grpSpPr>
        <p:sp>
          <p:nvSpPr>
            <p:cNvPr id="23" name="Freeform 23"/>
            <p:cNvSpPr/>
            <p:nvPr/>
          </p:nvSpPr>
          <p:spPr>
            <a:xfrm>
              <a:off x="0" y="437458"/>
              <a:ext cx="6664979" cy="1176467"/>
            </a:xfrm>
            <a:custGeom>
              <a:avLst/>
              <a:gdLst/>
              <a:ahLst/>
              <a:cxnLst/>
              <a:rect l="l" t="t" r="r" b="b"/>
              <a:pathLst>
                <a:path w="6664979" h="1176467">
                  <a:moveTo>
                    <a:pt x="0" y="0"/>
                  </a:moveTo>
                  <a:lnTo>
                    <a:pt x="6664979" y="0"/>
                  </a:lnTo>
                  <a:lnTo>
                    <a:pt x="6664979" y="1176467"/>
                  </a:lnTo>
                  <a:lnTo>
                    <a:pt x="0" y="1176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57184" y="0"/>
              <a:ext cx="1565327" cy="1577155"/>
            </a:xfrm>
            <a:custGeom>
              <a:avLst/>
              <a:gdLst/>
              <a:ahLst/>
              <a:cxnLst/>
              <a:rect l="l" t="t" r="r" b="b"/>
              <a:pathLst>
                <a:path w="1565327" h="1577155">
                  <a:moveTo>
                    <a:pt x="0" y="0"/>
                  </a:moveTo>
                  <a:lnTo>
                    <a:pt x="1565326" y="0"/>
                  </a:lnTo>
                  <a:lnTo>
                    <a:pt x="1565326" y="1577155"/>
                  </a:lnTo>
                  <a:lnTo>
                    <a:pt x="0" y="1577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2041432" y="745087"/>
              <a:ext cx="4496092" cy="517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6"/>
                </a:lnSpc>
              </a:pPr>
              <a:r>
                <a:rPr lang="en-US" sz="2240">
                  <a:solidFill>
                    <a:srgbClr val="0A7AA2"/>
                  </a:solidFill>
                  <a:latin typeface="Poppins Bold"/>
                </a:rPr>
                <a:t>Environmental Crisis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931" y="5473960"/>
            <a:ext cx="4971593" cy="1231202"/>
          </a:xfrm>
          <a:custGeom>
            <a:avLst/>
            <a:gdLst/>
            <a:ahLst/>
            <a:cxnLst/>
            <a:rect l="l" t="t" r="r" b="b"/>
            <a:pathLst>
              <a:path w="4971593" h="1231202">
                <a:moveTo>
                  <a:pt x="0" y="0"/>
                </a:moveTo>
                <a:lnTo>
                  <a:pt x="4971593" y="0"/>
                </a:lnTo>
                <a:lnTo>
                  <a:pt x="4971593" y="1231201"/>
                </a:lnTo>
                <a:lnTo>
                  <a:pt x="0" y="123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7167" y="2670896"/>
            <a:ext cx="11555997" cy="1145400"/>
          </a:xfrm>
          <a:custGeom>
            <a:avLst/>
            <a:gdLst/>
            <a:ahLst/>
            <a:cxnLst/>
            <a:rect l="l" t="t" r="r" b="b"/>
            <a:pathLst>
              <a:path w="11555997" h="1145400">
                <a:moveTo>
                  <a:pt x="0" y="0"/>
                </a:moveTo>
                <a:lnTo>
                  <a:pt x="11555997" y="0"/>
                </a:lnTo>
                <a:lnTo>
                  <a:pt x="115559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6825" y="3553891"/>
            <a:ext cx="4393806" cy="800405"/>
          </a:xfrm>
          <a:custGeom>
            <a:avLst/>
            <a:gdLst/>
            <a:ahLst/>
            <a:cxnLst/>
            <a:rect l="l" t="t" r="r" b="b"/>
            <a:pathLst>
              <a:path w="4393806" h="800405">
                <a:moveTo>
                  <a:pt x="0" y="0"/>
                </a:moveTo>
                <a:lnTo>
                  <a:pt x="4393806" y="0"/>
                </a:lnTo>
                <a:lnTo>
                  <a:pt x="4393806" y="800405"/>
                </a:lnTo>
                <a:lnTo>
                  <a:pt x="0" y="800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0845" y="7898815"/>
            <a:ext cx="4971593" cy="800405"/>
          </a:xfrm>
          <a:custGeom>
            <a:avLst/>
            <a:gdLst/>
            <a:ahLst/>
            <a:cxnLst/>
            <a:rect l="l" t="t" r="r" b="b"/>
            <a:pathLst>
              <a:path w="4971593" h="800405">
                <a:moveTo>
                  <a:pt x="0" y="0"/>
                </a:moveTo>
                <a:lnTo>
                  <a:pt x="4971593" y="0"/>
                </a:lnTo>
                <a:lnTo>
                  <a:pt x="4971593" y="800405"/>
                </a:lnTo>
                <a:lnTo>
                  <a:pt x="0" y="80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99665" y="7601332"/>
            <a:ext cx="5178057" cy="1231201"/>
          </a:xfrm>
          <a:custGeom>
            <a:avLst/>
            <a:gdLst/>
            <a:ahLst/>
            <a:cxnLst/>
            <a:rect l="l" t="t" r="r" b="b"/>
            <a:pathLst>
              <a:path w="5178057" h="1231201">
                <a:moveTo>
                  <a:pt x="0" y="0"/>
                </a:moveTo>
                <a:lnTo>
                  <a:pt x="5178057" y="0"/>
                </a:lnTo>
                <a:lnTo>
                  <a:pt x="5178057" y="1231202"/>
                </a:lnTo>
                <a:lnTo>
                  <a:pt x="0" y="1231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09943" y="2754992"/>
            <a:ext cx="4863008" cy="800405"/>
          </a:xfrm>
          <a:custGeom>
            <a:avLst/>
            <a:gdLst/>
            <a:ahLst/>
            <a:cxnLst/>
            <a:rect l="l" t="t" r="r" b="b"/>
            <a:pathLst>
              <a:path w="4863008" h="800405">
                <a:moveTo>
                  <a:pt x="0" y="0"/>
                </a:moveTo>
                <a:lnTo>
                  <a:pt x="4863008" y="0"/>
                </a:lnTo>
                <a:lnTo>
                  <a:pt x="4863008" y="800405"/>
                </a:lnTo>
                <a:lnTo>
                  <a:pt x="0" y="800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09943" y="4782903"/>
            <a:ext cx="4863008" cy="1231202"/>
          </a:xfrm>
          <a:custGeom>
            <a:avLst/>
            <a:gdLst/>
            <a:ahLst/>
            <a:cxnLst/>
            <a:rect l="l" t="t" r="r" b="b"/>
            <a:pathLst>
              <a:path w="4863008" h="1231202">
                <a:moveTo>
                  <a:pt x="0" y="0"/>
                </a:moveTo>
                <a:lnTo>
                  <a:pt x="4863008" y="0"/>
                </a:lnTo>
                <a:lnTo>
                  <a:pt x="4863008" y="1231201"/>
                </a:lnTo>
                <a:lnTo>
                  <a:pt x="0" y="1231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31844" y="167773"/>
            <a:ext cx="1568044" cy="1664056"/>
          </a:xfrm>
          <a:custGeom>
            <a:avLst/>
            <a:gdLst/>
            <a:ahLst/>
            <a:cxnLst/>
            <a:rect l="l" t="t" r="r" b="b"/>
            <a:pathLst>
              <a:path w="1568044" h="1664056">
                <a:moveTo>
                  <a:pt x="0" y="0"/>
                </a:moveTo>
                <a:lnTo>
                  <a:pt x="1568044" y="0"/>
                </a:lnTo>
                <a:lnTo>
                  <a:pt x="1568044" y="1664056"/>
                </a:lnTo>
                <a:lnTo>
                  <a:pt x="0" y="16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704" b="-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10554" y="2966961"/>
            <a:ext cx="4863008" cy="4863065"/>
          </a:xfrm>
          <a:custGeom>
            <a:avLst/>
            <a:gdLst/>
            <a:ahLst/>
            <a:cxnLst/>
            <a:rect l="l" t="t" r="r" b="b"/>
            <a:pathLst>
              <a:path w="4863008" h="4863065">
                <a:moveTo>
                  <a:pt x="0" y="0"/>
                </a:moveTo>
                <a:lnTo>
                  <a:pt x="4863007" y="0"/>
                </a:lnTo>
                <a:lnTo>
                  <a:pt x="4863007" y="4863065"/>
                </a:lnTo>
                <a:lnTo>
                  <a:pt x="0" y="486306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512849" y="3553891"/>
            <a:ext cx="4863008" cy="4863046"/>
          </a:xfrm>
          <a:custGeom>
            <a:avLst/>
            <a:gdLst/>
            <a:ahLst/>
            <a:cxnLst/>
            <a:rect l="l" t="t" r="r" b="b"/>
            <a:pathLst>
              <a:path w="4863008" h="4863046">
                <a:moveTo>
                  <a:pt x="0" y="0"/>
                </a:moveTo>
                <a:lnTo>
                  <a:pt x="4863007" y="0"/>
                </a:lnTo>
                <a:lnTo>
                  <a:pt x="4863007" y="4863046"/>
                </a:lnTo>
                <a:lnTo>
                  <a:pt x="0" y="48630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559057" y="7537437"/>
            <a:ext cx="1703862" cy="1535614"/>
          </a:xfrm>
          <a:custGeom>
            <a:avLst/>
            <a:gdLst/>
            <a:ahLst/>
            <a:cxnLst/>
            <a:rect l="l" t="t" r="r" b="b"/>
            <a:pathLst>
              <a:path w="1703862" h="1535614">
                <a:moveTo>
                  <a:pt x="0" y="0"/>
                </a:moveTo>
                <a:lnTo>
                  <a:pt x="1703862" y="0"/>
                </a:lnTo>
                <a:lnTo>
                  <a:pt x="1703862" y="1535614"/>
                </a:lnTo>
                <a:lnTo>
                  <a:pt x="0" y="153561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59057" y="3302431"/>
            <a:ext cx="1573854" cy="1418444"/>
          </a:xfrm>
          <a:custGeom>
            <a:avLst/>
            <a:gdLst/>
            <a:ahLst/>
            <a:cxnLst/>
            <a:rect l="l" t="t" r="r" b="b"/>
            <a:pathLst>
              <a:path w="1573854" h="1418444">
                <a:moveTo>
                  <a:pt x="0" y="0"/>
                </a:moveTo>
                <a:lnTo>
                  <a:pt x="1573854" y="0"/>
                </a:lnTo>
                <a:lnTo>
                  <a:pt x="1573854" y="1418444"/>
                </a:lnTo>
                <a:lnTo>
                  <a:pt x="0" y="14184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59057" y="5380329"/>
            <a:ext cx="1573854" cy="1418444"/>
          </a:xfrm>
          <a:custGeom>
            <a:avLst/>
            <a:gdLst/>
            <a:ahLst/>
            <a:cxnLst/>
            <a:rect l="l" t="t" r="r" b="b"/>
            <a:pathLst>
              <a:path w="1573854" h="1418444">
                <a:moveTo>
                  <a:pt x="0" y="0"/>
                </a:moveTo>
                <a:lnTo>
                  <a:pt x="1573854" y="0"/>
                </a:lnTo>
                <a:lnTo>
                  <a:pt x="1573854" y="1418444"/>
                </a:lnTo>
                <a:lnTo>
                  <a:pt x="0" y="141844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19088" y="3233043"/>
            <a:ext cx="1573854" cy="1418444"/>
          </a:xfrm>
          <a:custGeom>
            <a:avLst/>
            <a:gdLst/>
            <a:ahLst/>
            <a:cxnLst/>
            <a:rect l="l" t="t" r="r" b="b"/>
            <a:pathLst>
              <a:path w="1573854" h="1418444">
                <a:moveTo>
                  <a:pt x="0" y="0"/>
                </a:moveTo>
                <a:lnTo>
                  <a:pt x="1573854" y="0"/>
                </a:lnTo>
                <a:lnTo>
                  <a:pt x="1573854" y="1418444"/>
                </a:lnTo>
                <a:lnTo>
                  <a:pt x="0" y="14184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671649" y="5369397"/>
            <a:ext cx="1573854" cy="1418444"/>
          </a:xfrm>
          <a:custGeom>
            <a:avLst/>
            <a:gdLst/>
            <a:ahLst/>
            <a:cxnLst/>
            <a:rect l="l" t="t" r="r" b="b"/>
            <a:pathLst>
              <a:path w="1573854" h="1418444">
                <a:moveTo>
                  <a:pt x="0" y="0"/>
                </a:moveTo>
                <a:lnTo>
                  <a:pt x="1573854" y="0"/>
                </a:lnTo>
                <a:lnTo>
                  <a:pt x="1573854" y="1418444"/>
                </a:lnTo>
                <a:lnTo>
                  <a:pt x="0" y="141844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01907" y="7537437"/>
            <a:ext cx="1608216" cy="1449413"/>
          </a:xfrm>
          <a:custGeom>
            <a:avLst/>
            <a:gdLst/>
            <a:ahLst/>
            <a:cxnLst/>
            <a:rect l="l" t="t" r="r" b="b"/>
            <a:pathLst>
              <a:path w="1608216" h="1449413">
                <a:moveTo>
                  <a:pt x="0" y="0"/>
                </a:moveTo>
                <a:lnTo>
                  <a:pt x="1608217" y="0"/>
                </a:lnTo>
                <a:lnTo>
                  <a:pt x="1608217" y="1449413"/>
                </a:lnTo>
                <a:lnTo>
                  <a:pt x="0" y="144941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00371" y="3412848"/>
            <a:ext cx="3493294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3">
                <a:solidFill>
                  <a:srgbClr val="000000"/>
                </a:solidFill>
                <a:latin typeface="Poppins Bold"/>
              </a:rPr>
              <a:t>Energy independent.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5664" y="7664900"/>
            <a:ext cx="3465728" cy="11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3">
                <a:solidFill>
                  <a:srgbClr val="000000"/>
                </a:solidFill>
                <a:latin typeface="Poppins Bold"/>
              </a:rPr>
              <a:t>Data driven </a:t>
            </a:r>
            <a:r>
              <a:rPr lang="en-US" sz="3099" spc="-3">
                <a:solidFill>
                  <a:srgbClr val="000000"/>
                </a:solidFill>
                <a:latin typeface="Poppins"/>
              </a:rPr>
              <a:t>decision.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3047" y="5478722"/>
            <a:ext cx="404601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 spc="-6">
                <a:solidFill>
                  <a:srgbClr val="000000"/>
                </a:solidFill>
                <a:latin typeface="Poppins"/>
              </a:rPr>
              <a:t>Powered by solar panels and is </a:t>
            </a:r>
            <a:r>
              <a:rPr lang="en-US" sz="3099" spc="-6">
                <a:solidFill>
                  <a:srgbClr val="000000"/>
                </a:solidFill>
                <a:latin typeface="Poppins Bold"/>
              </a:rPr>
              <a:t>CO2 neutral.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80421" y="5639678"/>
            <a:ext cx="391519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 spc="-6">
                <a:solidFill>
                  <a:srgbClr val="000000"/>
                </a:solidFill>
                <a:latin typeface="Open Sans Bold"/>
              </a:rPr>
              <a:t>Optimize </a:t>
            </a:r>
            <a:r>
              <a:rPr lang="en-US" sz="3099" spc="-6">
                <a:solidFill>
                  <a:srgbClr val="000000"/>
                </a:solidFill>
                <a:latin typeface="Open Sans"/>
              </a:rPr>
              <a:t>food waste hatcheries.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03164" y="3362195"/>
            <a:ext cx="4294556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6">
                <a:solidFill>
                  <a:srgbClr val="000000"/>
                </a:solidFill>
                <a:latin typeface="Poppins Bold"/>
              </a:rPr>
              <a:t>Eﬃcient </a:t>
            </a:r>
            <a:r>
              <a:rPr lang="en-US" sz="3099" spc="-6">
                <a:solidFill>
                  <a:srgbClr val="000000"/>
                </a:solidFill>
                <a:latin typeface="Poppins"/>
              </a:rPr>
              <a:t>feed distribution.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384458" y="5573003"/>
            <a:ext cx="382981" cy="48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">
                <a:solidFill>
                  <a:srgbClr val="FFFFFF"/>
                </a:solidFill>
                <a:latin typeface="Open Sans"/>
              </a:rPr>
              <a:t>in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98201" y="7829326"/>
            <a:ext cx="5184397" cy="938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50" spc="-6">
                <a:solidFill>
                  <a:srgbClr val="000000"/>
                </a:solidFill>
                <a:latin typeface="Poppins Bold"/>
              </a:rPr>
              <a:t>Calculate</a:t>
            </a:r>
            <a:endParaRPr lang="en-US"/>
          </a:p>
          <a:p>
            <a:pPr algn="just">
              <a:lnSpc>
                <a:spcPts val="3719"/>
              </a:lnSpc>
            </a:pPr>
            <a:r>
              <a:rPr lang="en-US" sz="3050" spc="-6">
                <a:solidFill>
                  <a:srgbClr val="000000"/>
                </a:solidFill>
                <a:latin typeface="Poppins Bold"/>
              </a:rPr>
              <a:t> </a:t>
            </a:r>
            <a:r>
              <a:rPr lang="en-US" sz="3050" spc="-6">
                <a:solidFill>
                  <a:srgbClr val="000000"/>
                </a:solidFill>
                <a:latin typeface="Poppins"/>
                <a:cs typeface="Poppins"/>
              </a:rPr>
              <a:t>the</a:t>
            </a:r>
            <a:r>
              <a:rPr lang="en-US" sz="3050" spc="-6">
                <a:solidFill>
                  <a:srgbClr val="000000"/>
                </a:solidFill>
                <a:latin typeface="Poppins"/>
              </a:rPr>
              <a:t> aquaculture of pond.</a:t>
            </a:r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20674" y="267390"/>
            <a:ext cx="9964491" cy="1833271"/>
          </a:xfrm>
          <a:custGeom>
            <a:avLst/>
            <a:gdLst/>
            <a:ahLst/>
            <a:cxnLst/>
            <a:rect l="l" t="t" r="r" b="b"/>
            <a:pathLst>
              <a:path w="9964491" h="1833271">
                <a:moveTo>
                  <a:pt x="0" y="0"/>
                </a:moveTo>
                <a:lnTo>
                  <a:pt x="9964491" y="0"/>
                </a:lnTo>
                <a:lnTo>
                  <a:pt x="9964491" y="1833271"/>
                </a:lnTo>
                <a:lnTo>
                  <a:pt x="0" y="183327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r="-13335" b="-1439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91673" y="806395"/>
            <a:ext cx="9149114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Our Solution 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Bold"/>
              </a:rPr>
              <a:t>Our fish feed &amp; aquaponic technology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74" y="267390"/>
            <a:ext cx="9964491" cy="1833271"/>
          </a:xfrm>
          <a:custGeom>
            <a:avLst/>
            <a:gdLst/>
            <a:ahLst/>
            <a:cxnLst/>
            <a:rect l="l" t="t" r="r" b="b"/>
            <a:pathLst>
              <a:path w="9964491" h="1833271">
                <a:moveTo>
                  <a:pt x="0" y="0"/>
                </a:moveTo>
                <a:lnTo>
                  <a:pt x="9964491" y="0"/>
                </a:lnTo>
                <a:lnTo>
                  <a:pt x="9964491" y="1833271"/>
                </a:lnTo>
                <a:lnTo>
                  <a:pt x="0" y="183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335" b="-1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9914" y="4943335"/>
            <a:ext cx="851237" cy="851237"/>
          </a:xfrm>
          <a:custGeom>
            <a:avLst/>
            <a:gdLst/>
            <a:ahLst/>
            <a:cxnLst/>
            <a:rect l="l" t="t" r="r" b="b"/>
            <a:pathLst>
              <a:path w="851237" h="851237">
                <a:moveTo>
                  <a:pt x="0" y="0"/>
                </a:moveTo>
                <a:lnTo>
                  <a:pt x="851237" y="0"/>
                </a:lnTo>
                <a:lnTo>
                  <a:pt x="851237" y="851237"/>
                </a:lnTo>
                <a:lnTo>
                  <a:pt x="0" y="8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95534" y="7140892"/>
            <a:ext cx="850529" cy="890126"/>
          </a:xfrm>
          <a:custGeom>
            <a:avLst/>
            <a:gdLst/>
            <a:ahLst/>
            <a:cxnLst/>
            <a:rect l="l" t="t" r="r" b="b"/>
            <a:pathLst>
              <a:path w="850529" h="890126">
                <a:moveTo>
                  <a:pt x="0" y="0"/>
                </a:moveTo>
                <a:lnTo>
                  <a:pt x="850530" y="0"/>
                </a:lnTo>
                <a:lnTo>
                  <a:pt x="850530" y="890126"/>
                </a:lnTo>
                <a:lnTo>
                  <a:pt x="0" y="89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91673" y="806395"/>
            <a:ext cx="9149114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Product Overview (Barta App)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Bold"/>
              </a:rPr>
              <a:t>Our developed application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050" y="497987"/>
            <a:ext cx="2456749" cy="2644367"/>
            <a:chOff x="0" y="0"/>
            <a:chExt cx="3275665" cy="35258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552176"/>
              <a:ext cx="1384403" cy="2309099"/>
              <a:chOff x="0" y="0"/>
              <a:chExt cx="717015" cy="119593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17015" cy="1195938"/>
              </a:xfrm>
              <a:custGeom>
                <a:avLst/>
                <a:gdLst/>
                <a:ahLst/>
                <a:cxnLst/>
                <a:rect l="l" t="t" r="r" b="b"/>
                <a:pathLst>
                  <a:path w="717015" h="1195938">
                    <a:moveTo>
                      <a:pt x="0" y="0"/>
                    </a:moveTo>
                    <a:lnTo>
                      <a:pt x="717015" y="0"/>
                    </a:lnTo>
                    <a:lnTo>
                      <a:pt x="717015" y="1195938"/>
                    </a:lnTo>
                    <a:lnTo>
                      <a:pt x="0" y="1195938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717015" cy="12626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384403" y="552176"/>
              <a:ext cx="420076" cy="784671"/>
              <a:chOff x="0" y="0"/>
              <a:chExt cx="217568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756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7568" h="406400">
                    <a:moveTo>
                      <a:pt x="0" y="0"/>
                    </a:moveTo>
                    <a:lnTo>
                      <a:pt x="217568" y="0"/>
                    </a:lnTo>
                    <a:lnTo>
                      <a:pt x="217568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217568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16248" y="0"/>
              <a:ext cx="2206061" cy="3157178"/>
            </a:xfrm>
            <a:custGeom>
              <a:avLst/>
              <a:gdLst/>
              <a:ahLst/>
              <a:cxnLst/>
              <a:rect l="l" t="t" r="r" b="b"/>
              <a:pathLst>
                <a:path w="2206061" h="3157178">
                  <a:moveTo>
                    <a:pt x="0" y="0"/>
                  </a:moveTo>
                  <a:lnTo>
                    <a:pt x="2206061" y="0"/>
                  </a:lnTo>
                  <a:lnTo>
                    <a:pt x="2206061" y="3157178"/>
                  </a:lnTo>
                  <a:lnTo>
                    <a:pt x="0" y="3157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7365" t="-10460" r="-37707" b="-11870"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302508" y="318360"/>
              <a:ext cx="1833541" cy="2520458"/>
              <a:chOff x="0" y="0"/>
              <a:chExt cx="949635" cy="13054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49635" cy="1305406"/>
              </a:xfrm>
              <a:custGeom>
                <a:avLst/>
                <a:gdLst/>
                <a:ahLst/>
                <a:cxnLst/>
                <a:rect l="l" t="t" r="r" b="b"/>
                <a:pathLst>
                  <a:path w="949635" h="1305406">
                    <a:moveTo>
                      <a:pt x="0" y="0"/>
                    </a:moveTo>
                    <a:lnTo>
                      <a:pt x="949635" y="0"/>
                    </a:lnTo>
                    <a:lnTo>
                      <a:pt x="949635" y="1305406"/>
                    </a:lnTo>
                    <a:lnTo>
                      <a:pt x="0" y="1305406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949635" cy="13720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02508" y="829355"/>
              <a:ext cx="1833541" cy="421627"/>
            </a:xfrm>
            <a:custGeom>
              <a:avLst/>
              <a:gdLst/>
              <a:ahLst/>
              <a:cxnLst/>
              <a:rect l="l" t="t" r="r" b="b"/>
              <a:pathLst>
                <a:path w="1833541" h="421627">
                  <a:moveTo>
                    <a:pt x="0" y="0"/>
                  </a:moveTo>
                  <a:lnTo>
                    <a:pt x="1833541" y="0"/>
                  </a:lnTo>
                  <a:lnTo>
                    <a:pt x="1833541" y="421627"/>
                  </a:lnTo>
                  <a:lnTo>
                    <a:pt x="0" y="42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84461" b="-43625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059498" y="1879644"/>
              <a:ext cx="470391" cy="401116"/>
            </a:xfrm>
            <a:custGeom>
              <a:avLst/>
              <a:gdLst/>
              <a:ahLst/>
              <a:cxnLst/>
              <a:rect l="l" t="t" r="r" b="b"/>
              <a:pathLst>
                <a:path w="470391" h="401116">
                  <a:moveTo>
                    <a:pt x="0" y="0"/>
                  </a:moveTo>
                  <a:lnTo>
                    <a:pt x="470392" y="0"/>
                  </a:lnTo>
                  <a:lnTo>
                    <a:pt x="470392" y="401115"/>
                  </a:lnTo>
                  <a:lnTo>
                    <a:pt x="0" y="4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804479" y="1543310"/>
              <a:ext cx="1471186" cy="1982513"/>
            </a:xfrm>
            <a:custGeom>
              <a:avLst/>
              <a:gdLst/>
              <a:ahLst/>
              <a:cxnLst/>
              <a:rect l="l" t="t" r="r" b="b"/>
              <a:pathLst>
                <a:path w="1471186" h="1982513">
                  <a:moveTo>
                    <a:pt x="0" y="0"/>
                  </a:moveTo>
                  <a:lnTo>
                    <a:pt x="1471186" y="0"/>
                  </a:lnTo>
                  <a:lnTo>
                    <a:pt x="1471186" y="1982512"/>
                  </a:lnTo>
                  <a:lnTo>
                    <a:pt x="0" y="1982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4634" t="-8416" r="-64900" b="-19740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589544" y="394441"/>
              <a:ext cx="1259469" cy="344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2"/>
                </a:lnSpc>
                <a:spcBef>
                  <a:spcPct val="0"/>
                </a:spcBef>
              </a:pPr>
              <a:r>
                <a:rPr lang="en-US" sz="1372">
                  <a:solidFill>
                    <a:srgbClr val="0CBD6D"/>
                  </a:solidFill>
                  <a:latin typeface="Copperplate Gothic 29 AB Bold"/>
                </a:rPr>
                <a:t>BARTA APP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1883" y="1587737"/>
              <a:ext cx="1514790" cy="199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1"/>
                </a:lnSpc>
                <a:spcBef>
                  <a:spcPct val="0"/>
                </a:spcBef>
              </a:pPr>
              <a:r>
                <a:rPr lang="en-US" sz="800">
                  <a:solidFill>
                    <a:srgbClr val="000000"/>
                  </a:solidFill>
                  <a:latin typeface="Arial Bold"/>
                </a:rPr>
                <a:t>pH Value of your wtater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59498" y="1297764"/>
              <a:ext cx="319560" cy="328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8"/>
                </a:lnSpc>
                <a:spcBef>
                  <a:spcPct val="0"/>
                </a:spcBef>
              </a:pPr>
              <a:r>
                <a:rPr lang="en-US" sz="1449">
                  <a:solidFill>
                    <a:srgbClr val="000000"/>
                  </a:solidFill>
                  <a:latin typeface="Poppins Bold Italics"/>
                </a:rPr>
                <a:t>05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00036" y="2334689"/>
              <a:ext cx="1318925" cy="199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1"/>
                </a:lnSpc>
                <a:spcBef>
                  <a:spcPct val="0"/>
                </a:spcBef>
              </a:pPr>
              <a:r>
                <a:rPr lang="en-US" sz="800">
                  <a:solidFill>
                    <a:srgbClr val="000000"/>
                  </a:solidFill>
                  <a:latin typeface="Arial Bold"/>
                </a:rPr>
                <a:t>Have to polish water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160447" y="2504244"/>
            <a:ext cx="920703" cy="753302"/>
          </a:xfrm>
          <a:custGeom>
            <a:avLst/>
            <a:gdLst/>
            <a:ahLst/>
            <a:cxnLst/>
            <a:rect l="l" t="t" r="r" b="b"/>
            <a:pathLst>
              <a:path w="920703" h="753302">
                <a:moveTo>
                  <a:pt x="0" y="0"/>
                </a:moveTo>
                <a:lnTo>
                  <a:pt x="920704" y="0"/>
                </a:lnTo>
                <a:lnTo>
                  <a:pt x="920704" y="753303"/>
                </a:lnTo>
                <a:lnTo>
                  <a:pt x="0" y="7533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61151" y="3289752"/>
            <a:ext cx="3845145" cy="40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000000"/>
                </a:solidFill>
                <a:latin typeface="Poppins Bold"/>
              </a:rPr>
              <a:t>Real Time Monitoring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1151" y="3628140"/>
            <a:ext cx="6531115" cy="11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The value of </a:t>
            </a:r>
            <a:r>
              <a:rPr lang="en-US" sz="2076">
                <a:solidFill>
                  <a:srgbClr val="000000"/>
                </a:solidFill>
                <a:latin typeface="Poppins Bold"/>
              </a:rPr>
              <a:t>pH</a:t>
            </a:r>
            <a:r>
              <a:rPr lang="en-US" sz="2076">
                <a:solidFill>
                  <a:srgbClr val="000000"/>
                </a:solidFill>
                <a:latin typeface="Poppins"/>
              </a:rPr>
              <a:t> of the water.</a:t>
            </a:r>
          </a:p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The value of</a:t>
            </a:r>
            <a:r>
              <a:rPr lang="en-US" sz="2076">
                <a:solidFill>
                  <a:srgbClr val="000000"/>
                </a:solidFill>
                <a:latin typeface="Poppins Bold"/>
              </a:rPr>
              <a:t> Dissolve Oxygen</a:t>
            </a:r>
            <a:r>
              <a:rPr lang="en-US" sz="2076">
                <a:solidFill>
                  <a:srgbClr val="000000"/>
                </a:solidFill>
                <a:latin typeface="Poppins"/>
              </a:rPr>
              <a:t> in water.</a:t>
            </a:r>
          </a:p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The amount of fish feed that is need to deliver.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9621" y="5887110"/>
            <a:ext cx="3845145" cy="40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000000"/>
                </a:solidFill>
                <a:latin typeface="Poppins Bold"/>
              </a:rPr>
              <a:t>Smart Q/A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1151" y="6190089"/>
            <a:ext cx="6749784" cy="11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An automatic </a:t>
            </a:r>
            <a:r>
              <a:rPr lang="en-US" sz="2076">
                <a:solidFill>
                  <a:srgbClr val="000000"/>
                </a:solidFill>
                <a:latin typeface="Poppins Bold"/>
              </a:rPr>
              <a:t>chatbot</a:t>
            </a:r>
            <a:r>
              <a:rPr lang="en-US" sz="2076">
                <a:solidFill>
                  <a:srgbClr val="000000"/>
                </a:solidFill>
                <a:latin typeface="Poppins"/>
              </a:rPr>
              <a:t> to mitigate any situation.</a:t>
            </a:r>
          </a:p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A strong customer care for their</a:t>
            </a:r>
            <a:r>
              <a:rPr lang="en-US" sz="2076">
                <a:solidFill>
                  <a:srgbClr val="000000"/>
                </a:solidFill>
                <a:latin typeface="Poppins Bold"/>
              </a:rPr>
              <a:t> any urgency</a:t>
            </a:r>
            <a:r>
              <a:rPr lang="en-US" sz="2076">
                <a:solidFill>
                  <a:srgbClr val="000000"/>
                </a:solidFill>
                <a:latin typeface="Poppins"/>
              </a:rPr>
              <a:t>.</a:t>
            </a:r>
          </a:p>
          <a:p>
            <a:pPr algn="just">
              <a:lnSpc>
                <a:spcPts val="2906"/>
              </a:lnSpc>
            </a:pPr>
            <a:endParaRPr lang="en-US" sz="2076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887148" y="8017167"/>
            <a:ext cx="3845145" cy="40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000000"/>
                </a:solidFill>
                <a:latin typeface="Poppins Bold"/>
              </a:rPr>
              <a:t>History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1151" y="8355555"/>
            <a:ext cx="7223789" cy="11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History will be saved due to better analysis.</a:t>
            </a:r>
          </a:p>
          <a:p>
            <a:pPr marL="448259" lvl="1" indent="-224130" algn="just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000000"/>
                </a:solidFill>
                <a:latin typeface="Poppins"/>
              </a:rPr>
              <a:t>Having all data will lead towards a good directions..</a:t>
            </a:r>
          </a:p>
          <a:p>
            <a:pPr algn="just">
              <a:lnSpc>
                <a:spcPts val="2906"/>
              </a:lnSpc>
            </a:pPr>
            <a:endParaRPr lang="en-US" sz="2076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704" b="-1"/>
            </a:stretch>
          </a:blipFill>
        </p:spPr>
      </p:sp>
      <p:sp>
        <p:nvSpPr>
          <p:cNvPr id="32" name="AutoShape 32"/>
          <p:cNvSpPr/>
          <p:nvPr/>
        </p:nvSpPr>
        <p:spPr>
          <a:xfrm flipV="1">
            <a:off x="8930696" y="2766060"/>
            <a:ext cx="0" cy="64922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Freeform 33"/>
          <p:cNvSpPr/>
          <p:nvPr/>
        </p:nvSpPr>
        <p:spPr>
          <a:xfrm>
            <a:off x="15272114" y="3845991"/>
            <a:ext cx="2655910" cy="2063795"/>
          </a:xfrm>
          <a:custGeom>
            <a:avLst/>
            <a:gdLst/>
            <a:ahLst/>
            <a:cxnLst/>
            <a:rect l="l" t="t" r="r" b="b"/>
            <a:pathLst>
              <a:path w="2655910" h="2063795">
                <a:moveTo>
                  <a:pt x="0" y="0"/>
                </a:moveTo>
                <a:lnTo>
                  <a:pt x="2655910" y="0"/>
                </a:lnTo>
                <a:lnTo>
                  <a:pt x="2655910" y="2063794"/>
                </a:lnTo>
                <a:lnTo>
                  <a:pt x="0" y="20637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7311" r="-10831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3089012" y="6774235"/>
            <a:ext cx="4839012" cy="1666686"/>
            <a:chOff x="0" y="0"/>
            <a:chExt cx="2647497" cy="91186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647497" cy="911869"/>
            </a:xfrm>
            <a:custGeom>
              <a:avLst/>
              <a:gdLst/>
              <a:ahLst/>
              <a:cxnLst/>
              <a:rect l="l" t="t" r="r" b="b"/>
              <a:pathLst>
                <a:path w="2647497" h="911869">
                  <a:moveTo>
                    <a:pt x="81595" y="0"/>
                  </a:moveTo>
                  <a:lnTo>
                    <a:pt x="2565902" y="0"/>
                  </a:lnTo>
                  <a:cubicBezTo>
                    <a:pt x="2610966" y="0"/>
                    <a:pt x="2647497" y="36531"/>
                    <a:pt x="2647497" y="81595"/>
                  </a:cubicBezTo>
                  <a:lnTo>
                    <a:pt x="2647497" y="830275"/>
                  </a:lnTo>
                  <a:cubicBezTo>
                    <a:pt x="2647497" y="875338"/>
                    <a:pt x="2610966" y="911869"/>
                    <a:pt x="2565902" y="911869"/>
                  </a:cubicBezTo>
                  <a:lnTo>
                    <a:pt x="81595" y="911869"/>
                  </a:lnTo>
                  <a:cubicBezTo>
                    <a:pt x="59954" y="911869"/>
                    <a:pt x="39201" y="903273"/>
                    <a:pt x="23899" y="887971"/>
                  </a:cubicBezTo>
                  <a:cubicBezTo>
                    <a:pt x="8597" y="872669"/>
                    <a:pt x="0" y="851915"/>
                    <a:pt x="0" y="830275"/>
                  </a:cubicBezTo>
                  <a:lnTo>
                    <a:pt x="0" y="81595"/>
                  </a:lnTo>
                  <a:cubicBezTo>
                    <a:pt x="0" y="59954"/>
                    <a:pt x="8597" y="39201"/>
                    <a:pt x="23899" y="23899"/>
                  </a:cubicBezTo>
                  <a:cubicBezTo>
                    <a:pt x="39201" y="8597"/>
                    <a:pt x="59954" y="0"/>
                    <a:pt x="81595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B5394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647497" cy="94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6322917" y="5950800"/>
            <a:ext cx="554305" cy="55430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BD6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5400000">
            <a:off x="13826127" y="5891710"/>
            <a:ext cx="554305" cy="55430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BD6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12879030" y="4778512"/>
            <a:ext cx="731487" cy="626460"/>
            <a:chOff x="0" y="0"/>
            <a:chExt cx="696940" cy="596874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6940" cy="596874"/>
            </a:xfrm>
            <a:custGeom>
              <a:avLst/>
              <a:gdLst/>
              <a:ahLst/>
              <a:cxnLst/>
              <a:rect l="l" t="t" r="r" b="b"/>
              <a:pathLst>
                <a:path w="696940" h="596874">
                  <a:moveTo>
                    <a:pt x="696940" y="298437"/>
                  </a:moveTo>
                  <a:lnTo>
                    <a:pt x="290540" y="0"/>
                  </a:lnTo>
                  <a:lnTo>
                    <a:pt x="290540" y="203200"/>
                  </a:lnTo>
                  <a:lnTo>
                    <a:pt x="0" y="203200"/>
                  </a:lnTo>
                  <a:lnTo>
                    <a:pt x="0" y="393674"/>
                  </a:lnTo>
                  <a:lnTo>
                    <a:pt x="290540" y="393674"/>
                  </a:lnTo>
                  <a:lnTo>
                    <a:pt x="290540" y="596874"/>
                  </a:lnTo>
                  <a:lnTo>
                    <a:pt x="696940" y="298437"/>
                  </a:lnTo>
                  <a:close/>
                </a:path>
              </a:pathLst>
            </a:custGeom>
            <a:solidFill>
              <a:srgbClr val="0CBD6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36525"/>
              <a:ext cx="595340" cy="257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400731" y="2528296"/>
            <a:ext cx="3113771" cy="4830079"/>
            <a:chOff x="0" y="0"/>
            <a:chExt cx="1268558" cy="19677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68558" cy="1967787"/>
            </a:xfrm>
            <a:custGeom>
              <a:avLst/>
              <a:gdLst/>
              <a:ahLst/>
              <a:cxnLst/>
              <a:rect l="l" t="t" r="r" b="b"/>
              <a:pathLst>
                <a:path w="1268558" h="1967787">
                  <a:moveTo>
                    <a:pt x="126804" y="0"/>
                  </a:moveTo>
                  <a:lnTo>
                    <a:pt x="1141755" y="0"/>
                  </a:lnTo>
                  <a:cubicBezTo>
                    <a:pt x="1211786" y="0"/>
                    <a:pt x="1268558" y="56772"/>
                    <a:pt x="1268558" y="126804"/>
                  </a:cubicBezTo>
                  <a:lnTo>
                    <a:pt x="1268558" y="1840983"/>
                  </a:lnTo>
                  <a:cubicBezTo>
                    <a:pt x="1268558" y="1911015"/>
                    <a:pt x="1211786" y="1967787"/>
                    <a:pt x="1141755" y="1967787"/>
                  </a:cubicBezTo>
                  <a:lnTo>
                    <a:pt x="126804" y="1967787"/>
                  </a:lnTo>
                  <a:cubicBezTo>
                    <a:pt x="56772" y="1967787"/>
                    <a:pt x="0" y="1911015"/>
                    <a:pt x="0" y="1840983"/>
                  </a:cubicBezTo>
                  <a:lnTo>
                    <a:pt x="0" y="126804"/>
                  </a:lnTo>
                  <a:cubicBezTo>
                    <a:pt x="0" y="56772"/>
                    <a:pt x="56772" y="0"/>
                    <a:pt x="12680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563C1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268558" cy="2005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1598871" y="3006684"/>
            <a:ext cx="628112" cy="628112"/>
          </a:xfrm>
          <a:custGeom>
            <a:avLst/>
            <a:gdLst/>
            <a:ahLst/>
            <a:cxnLst/>
            <a:rect l="l" t="t" r="r" b="b"/>
            <a:pathLst>
              <a:path w="628112" h="628112">
                <a:moveTo>
                  <a:pt x="0" y="0"/>
                </a:moveTo>
                <a:lnTo>
                  <a:pt x="628113" y="0"/>
                </a:lnTo>
                <a:lnTo>
                  <a:pt x="628113" y="628112"/>
                </a:lnTo>
                <a:lnTo>
                  <a:pt x="0" y="6281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1657500" y="4014532"/>
            <a:ext cx="510855" cy="644427"/>
          </a:xfrm>
          <a:custGeom>
            <a:avLst/>
            <a:gdLst/>
            <a:ahLst/>
            <a:cxnLst/>
            <a:rect l="l" t="t" r="r" b="b"/>
            <a:pathLst>
              <a:path w="510855" h="644427">
                <a:moveTo>
                  <a:pt x="0" y="0"/>
                </a:moveTo>
                <a:lnTo>
                  <a:pt x="510855" y="0"/>
                </a:lnTo>
                <a:lnTo>
                  <a:pt x="510855" y="644427"/>
                </a:lnTo>
                <a:lnTo>
                  <a:pt x="0" y="6444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1657500" y="5091742"/>
            <a:ext cx="569484" cy="531755"/>
          </a:xfrm>
          <a:custGeom>
            <a:avLst/>
            <a:gdLst/>
            <a:ahLst/>
            <a:cxnLst/>
            <a:rect l="l" t="t" r="r" b="b"/>
            <a:pathLst>
              <a:path w="569484" h="531755">
                <a:moveTo>
                  <a:pt x="0" y="0"/>
                </a:moveTo>
                <a:lnTo>
                  <a:pt x="569484" y="0"/>
                </a:lnTo>
                <a:lnTo>
                  <a:pt x="569484" y="531756"/>
                </a:lnTo>
                <a:lnTo>
                  <a:pt x="0" y="5317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1657500" y="6086601"/>
            <a:ext cx="596212" cy="610645"/>
          </a:xfrm>
          <a:custGeom>
            <a:avLst/>
            <a:gdLst/>
            <a:ahLst/>
            <a:cxnLst/>
            <a:rect l="l" t="t" r="r" b="b"/>
            <a:pathLst>
              <a:path w="596212" h="610645">
                <a:moveTo>
                  <a:pt x="0" y="0"/>
                </a:moveTo>
                <a:lnTo>
                  <a:pt x="596212" y="0"/>
                </a:lnTo>
                <a:lnTo>
                  <a:pt x="596212" y="610646"/>
                </a:lnTo>
                <a:lnTo>
                  <a:pt x="0" y="6106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16616461" y="7786872"/>
            <a:ext cx="1075807" cy="2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636">
                <a:solidFill>
                  <a:srgbClr val="5F9AC6"/>
                </a:solidFill>
                <a:latin typeface="Poppins Bold Italics"/>
              </a:rPr>
              <a:t>pH Sensor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595082" y="7130269"/>
            <a:ext cx="1097185" cy="2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  <a:spcBef>
                <a:spcPct val="0"/>
              </a:spcBef>
            </a:pPr>
            <a:r>
              <a:rPr lang="en-US" sz="1636">
                <a:solidFill>
                  <a:srgbClr val="6079C5"/>
                </a:solidFill>
                <a:latin typeface="Poppins Bold Italics"/>
              </a:rPr>
              <a:t>DO Sensor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885297" y="7234867"/>
            <a:ext cx="1459704" cy="33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1877">
                <a:solidFill>
                  <a:srgbClr val="6079C5"/>
                </a:solidFill>
                <a:latin typeface="Poppins Bold Italics"/>
              </a:rPr>
              <a:t>Eliminating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057472" y="7545892"/>
            <a:ext cx="1115354" cy="40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</a:pPr>
            <a:r>
              <a:rPr lang="en-US" sz="1155">
                <a:solidFill>
                  <a:srgbClr val="000000"/>
                </a:solidFill>
                <a:latin typeface="Poppins"/>
              </a:rPr>
              <a:t>Extra elements </a:t>
            </a:r>
          </a:p>
          <a:p>
            <a:pPr algn="ctr">
              <a:lnSpc>
                <a:spcPts val="1617"/>
              </a:lnSpc>
              <a:spcBef>
                <a:spcPct val="0"/>
              </a:spcBef>
            </a:pPr>
            <a:r>
              <a:rPr lang="en-US" sz="1155">
                <a:solidFill>
                  <a:srgbClr val="000000"/>
                </a:solidFill>
                <a:latin typeface="Poppins"/>
              </a:rPr>
              <a:t>of ponds.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6493978" y="7415699"/>
            <a:ext cx="1278015" cy="2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  <a:spcBef>
                <a:spcPct val="0"/>
              </a:spcBef>
            </a:pPr>
            <a:r>
              <a:rPr lang="en-US" sz="1155">
                <a:solidFill>
                  <a:srgbClr val="000000"/>
                </a:solidFill>
                <a:latin typeface="Poppins"/>
              </a:rPr>
              <a:t>Measure O2 level.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493978" y="8043694"/>
            <a:ext cx="1279047" cy="2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  <a:spcBef>
                <a:spcPct val="0"/>
              </a:spcBef>
            </a:pPr>
            <a:r>
              <a:rPr lang="en-US" sz="1155">
                <a:solidFill>
                  <a:srgbClr val="000000"/>
                </a:solidFill>
                <a:latin typeface="Poppins"/>
              </a:rPr>
              <a:t>Measure pH level.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368039" y="7234868"/>
            <a:ext cx="1168371" cy="33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8"/>
              </a:lnSpc>
              <a:spcBef>
                <a:spcPct val="0"/>
              </a:spcBef>
            </a:pPr>
            <a:r>
              <a:rPr lang="en-US" sz="1877">
                <a:solidFill>
                  <a:srgbClr val="6079C5"/>
                </a:solidFill>
                <a:latin typeface="Poppins Bold Italics"/>
              </a:rPr>
              <a:t>Precisely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234151" y="7545892"/>
            <a:ext cx="1489164" cy="20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  <a:spcBef>
                <a:spcPct val="0"/>
              </a:spcBef>
            </a:pPr>
            <a:r>
              <a:rPr lang="en-US" sz="1155">
                <a:solidFill>
                  <a:srgbClr val="000000"/>
                </a:solidFill>
                <a:latin typeface="Poppins"/>
              </a:rPr>
              <a:t>fish feed distribution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552579" y="2999404"/>
            <a:ext cx="2341298" cy="65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Poppins Bold"/>
              </a:rPr>
              <a:t>Measures all the values via sensors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600829" y="2902733"/>
            <a:ext cx="1937035" cy="77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1"/>
              </a:lnSpc>
            </a:pPr>
            <a:r>
              <a:rPr lang="en-US" sz="1486">
                <a:solidFill>
                  <a:srgbClr val="000000"/>
                </a:solidFill>
                <a:latin typeface="Poppins"/>
              </a:rPr>
              <a:t>Updated news will</a:t>
            </a:r>
          </a:p>
          <a:p>
            <a:pPr>
              <a:lnSpc>
                <a:spcPts val="2081"/>
              </a:lnSpc>
            </a:pPr>
            <a:r>
              <a:rPr lang="en-US" sz="1486">
                <a:solidFill>
                  <a:srgbClr val="000000"/>
                </a:solidFill>
                <a:latin typeface="Poppins"/>
              </a:rPr>
              <a:t> be sent in mobile</a:t>
            </a:r>
          </a:p>
          <a:p>
            <a:pPr>
              <a:lnSpc>
                <a:spcPts val="2081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Poppins"/>
              </a:rPr>
              <a:t> via </a:t>
            </a:r>
            <a:r>
              <a:rPr lang="en-US" sz="1486">
                <a:solidFill>
                  <a:srgbClr val="000000"/>
                </a:solidFill>
                <a:latin typeface="Poppins Bold"/>
              </a:rPr>
              <a:t>SMS.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00829" y="3929597"/>
            <a:ext cx="1937035" cy="77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1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Poppins"/>
              </a:rPr>
              <a:t>All data will be restore in our app </a:t>
            </a:r>
            <a:r>
              <a:rPr lang="en-US" sz="1486">
                <a:solidFill>
                  <a:srgbClr val="000000"/>
                </a:solidFill>
                <a:latin typeface="Poppins Bold"/>
              </a:rPr>
              <a:t>“BARTA”</a:t>
            </a:r>
            <a:r>
              <a:rPr lang="en-US" sz="1486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66901" y="3085204"/>
            <a:ext cx="2605213" cy="65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Poppins Bold"/>
              </a:rPr>
              <a:t>Calculating all the values from sensors.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600829" y="5105923"/>
            <a:ext cx="2056671" cy="5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1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Poppins Bold"/>
              </a:rPr>
              <a:t>Previous</a:t>
            </a:r>
            <a:r>
              <a:rPr lang="en-US" sz="1486">
                <a:solidFill>
                  <a:srgbClr val="000000"/>
                </a:solidFill>
                <a:latin typeface="Poppins"/>
              </a:rPr>
              <a:t> data will be restored in our app.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600829" y="5909556"/>
            <a:ext cx="1937035" cy="103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1"/>
              </a:lnSpc>
              <a:spcBef>
                <a:spcPct val="0"/>
              </a:spcBef>
            </a:pPr>
            <a:r>
              <a:rPr lang="en-US" sz="1486">
                <a:solidFill>
                  <a:srgbClr val="000000"/>
                </a:solidFill>
                <a:latin typeface="Poppins"/>
              </a:rPr>
              <a:t>Analysis of </a:t>
            </a:r>
            <a:r>
              <a:rPr lang="en-US" sz="1486">
                <a:solidFill>
                  <a:srgbClr val="000000"/>
                </a:solidFill>
                <a:latin typeface="Poppins Bold"/>
              </a:rPr>
              <a:t>previous and present data</a:t>
            </a:r>
            <a:r>
              <a:rPr lang="en-US" sz="1486">
                <a:solidFill>
                  <a:srgbClr val="000000"/>
                </a:solidFill>
                <a:latin typeface="Poppins"/>
              </a:rPr>
              <a:t> will give an extra advantage.</a:t>
            </a:r>
          </a:p>
        </p:txBody>
      </p:sp>
      <p:sp>
        <p:nvSpPr>
          <p:cNvPr id="67" name="Freeform 67"/>
          <p:cNvSpPr/>
          <p:nvPr/>
        </p:nvSpPr>
        <p:spPr>
          <a:xfrm>
            <a:off x="13803342" y="4454241"/>
            <a:ext cx="775630" cy="1045209"/>
          </a:xfrm>
          <a:custGeom>
            <a:avLst/>
            <a:gdLst/>
            <a:ahLst/>
            <a:cxnLst/>
            <a:rect l="l" t="t" r="r" b="b"/>
            <a:pathLst>
              <a:path w="775630" h="1045209">
                <a:moveTo>
                  <a:pt x="0" y="0"/>
                </a:moveTo>
                <a:lnTo>
                  <a:pt x="775630" y="0"/>
                </a:lnTo>
                <a:lnTo>
                  <a:pt x="775630" y="1045208"/>
                </a:lnTo>
                <a:lnTo>
                  <a:pt x="0" y="10452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4634" t="-8416" r="-64900" b="-19740"/>
            </a:stretch>
          </a:blipFill>
        </p:spPr>
      </p:sp>
      <p:grpSp>
        <p:nvGrpSpPr>
          <p:cNvPr id="68" name="Group 68"/>
          <p:cNvGrpSpPr/>
          <p:nvPr/>
        </p:nvGrpSpPr>
        <p:grpSpPr>
          <a:xfrm rot="-10800000">
            <a:off x="14537260" y="4775359"/>
            <a:ext cx="731487" cy="626460"/>
            <a:chOff x="0" y="0"/>
            <a:chExt cx="696940" cy="59687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96940" cy="596874"/>
            </a:xfrm>
            <a:custGeom>
              <a:avLst/>
              <a:gdLst/>
              <a:ahLst/>
              <a:cxnLst/>
              <a:rect l="l" t="t" r="r" b="b"/>
              <a:pathLst>
                <a:path w="696940" h="596874">
                  <a:moveTo>
                    <a:pt x="696940" y="298437"/>
                  </a:moveTo>
                  <a:lnTo>
                    <a:pt x="290540" y="0"/>
                  </a:lnTo>
                  <a:lnTo>
                    <a:pt x="290540" y="203200"/>
                  </a:lnTo>
                  <a:lnTo>
                    <a:pt x="0" y="203200"/>
                  </a:lnTo>
                  <a:lnTo>
                    <a:pt x="0" y="393674"/>
                  </a:lnTo>
                  <a:lnTo>
                    <a:pt x="290540" y="393674"/>
                  </a:lnTo>
                  <a:lnTo>
                    <a:pt x="290540" y="596874"/>
                  </a:lnTo>
                  <a:lnTo>
                    <a:pt x="696940" y="298437"/>
                  </a:lnTo>
                  <a:close/>
                </a:path>
              </a:pathLst>
            </a:custGeom>
            <a:solidFill>
              <a:srgbClr val="0CBD6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136525"/>
              <a:ext cx="595340" cy="257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753893" y="9111795"/>
            <a:ext cx="7722513" cy="84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4472">
                <a:solidFill>
                  <a:srgbClr val="0A7AA2"/>
                </a:solidFill>
                <a:latin typeface="Poppins Semi-Bold"/>
              </a:rPr>
              <a:t>How it works???</a:t>
            </a:r>
          </a:p>
          <a:p>
            <a:pPr algn="l">
              <a:lnSpc>
                <a:spcPts val="4798"/>
              </a:lnSpc>
            </a:pPr>
            <a:r>
              <a:rPr lang="en-US" sz="1919">
                <a:solidFill>
                  <a:srgbClr val="669900"/>
                </a:solidFill>
                <a:latin typeface="Poppins"/>
              </a:rPr>
              <a:t>EHow to enter the market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74" y="267390"/>
            <a:ext cx="9964491" cy="1833271"/>
          </a:xfrm>
          <a:custGeom>
            <a:avLst/>
            <a:gdLst/>
            <a:ahLst/>
            <a:cxnLst/>
            <a:rect l="l" t="t" r="r" b="b"/>
            <a:pathLst>
              <a:path w="9964491" h="1833271">
                <a:moveTo>
                  <a:pt x="0" y="0"/>
                </a:moveTo>
                <a:lnTo>
                  <a:pt x="9964491" y="0"/>
                </a:lnTo>
                <a:lnTo>
                  <a:pt x="9964491" y="1833271"/>
                </a:lnTo>
                <a:lnTo>
                  <a:pt x="0" y="183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3335" b="-14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3272" y="3344455"/>
            <a:ext cx="5230999" cy="3500623"/>
          </a:xfrm>
          <a:custGeom>
            <a:avLst/>
            <a:gdLst/>
            <a:ahLst/>
            <a:cxnLst/>
            <a:rect l="l" t="t" r="r" b="b"/>
            <a:pathLst>
              <a:path w="5230999" h="3500623">
                <a:moveTo>
                  <a:pt x="0" y="0"/>
                </a:moveTo>
                <a:lnTo>
                  <a:pt x="5230999" y="0"/>
                </a:lnTo>
                <a:lnTo>
                  <a:pt x="5230999" y="3500624"/>
                </a:lnTo>
                <a:lnTo>
                  <a:pt x="0" y="350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42530" y="3393188"/>
            <a:ext cx="5123329" cy="3500623"/>
          </a:xfrm>
          <a:custGeom>
            <a:avLst/>
            <a:gdLst/>
            <a:ahLst/>
            <a:cxnLst/>
            <a:rect l="l" t="t" r="r" b="b"/>
            <a:pathLst>
              <a:path w="5123329" h="3500623">
                <a:moveTo>
                  <a:pt x="0" y="0"/>
                </a:moveTo>
                <a:lnTo>
                  <a:pt x="5123329" y="0"/>
                </a:lnTo>
                <a:lnTo>
                  <a:pt x="5123329" y="3500624"/>
                </a:lnTo>
                <a:lnTo>
                  <a:pt x="0" y="3500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11" t="-9072" r="-1197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84984" y="3344455"/>
            <a:ext cx="4735442" cy="3500623"/>
          </a:xfrm>
          <a:custGeom>
            <a:avLst/>
            <a:gdLst/>
            <a:ahLst/>
            <a:cxnLst/>
            <a:rect l="l" t="t" r="r" b="b"/>
            <a:pathLst>
              <a:path w="4735442" h="3500623">
                <a:moveTo>
                  <a:pt x="0" y="0"/>
                </a:moveTo>
                <a:lnTo>
                  <a:pt x="4735442" y="0"/>
                </a:lnTo>
                <a:lnTo>
                  <a:pt x="4735442" y="3500624"/>
                </a:lnTo>
                <a:lnTo>
                  <a:pt x="0" y="350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212" r="-10153" b="-60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91673" y="806395"/>
            <a:ext cx="9149114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Product Overview 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Bold"/>
              </a:rPr>
              <a:t>How it works on water (Fish feed mechanism)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272" y="7157086"/>
            <a:ext cx="5599955" cy="21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Provide fish feed </a:t>
            </a:r>
            <a:r>
              <a:rPr lang="en-US" sz="2400">
                <a:solidFill>
                  <a:srgbClr val="000000"/>
                </a:solidFill>
                <a:latin typeface="Poppins Bold"/>
              </a:rPr>
              <a:t>precisely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after a specific time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interval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by progressing to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different points of the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pond.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42530" y="7157086"/>
            <a:ext cx="5288529" cy="210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No water blending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by the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movement as it will be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operated through wind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power </a:t>
            </a:r>
            <a:r>
              <a:rPr lang="en-US" sz="2400">
                <a:solidFill>
                  <a:srgbClr val="000000"/>
                </a:solidFill>
                <a:latin typeface="Poppins Bold"/>
              </a:rPr>
              <a:t>ensuring full safety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of the fishes.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1154" y="7157086"/>
            <a:ext cx="4807506" cy="168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If any </a:t>
            </a:r>
            <a:r>
              <a:rPr lang="en-US" sz="2400">
                <a:solidFill>
                  <a:srgbClr val="000000"/>
                </a:solidFill>
                <a:latin typeface="Poppins Bold"/>
              </a:rPr>
              <a:t>harmful material falls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or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algae layers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form on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the pond our robot can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eliminate that.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9879" y="4176985"/>
            <a:ext cx="5421184" cy="1864233"/>
          </a:xfrm>
          <a:custGeom>
            <a:avLst/>
            <a:gdLst/>
            <a:ahLst/>
            <a:cxnLst/>
            <a:rect l="l" t="t" r="r" b="b"/>
            <a:pathLst>
              <a:path w="5421184" h="1864233">
                <a:moveTo>
                  <a:pt x="0" y="0"/>
                </a:moveTo>
                <a:lnTo>
                  <a:pt x="5421185" y="0"/>
                </a:lnTo>
                <a:lnTo>
                  <a:pt x="5421185" y="1864232"/>
                </a:lnTo>
                <a:lnTo>
                  <a:pt x="0" y="186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9" r="-5317" b="-7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46009" y="5135262"/>
            <a:ext cx="1580201" cy="500316"/>
            <a:chOff x="0" y="0"/>
            <a:chExt cx="695520" cy="220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5520" cy="220213"/>
            </a:xfrm>
            <a:custGeom>
              <a:avLst/>
              <a:gdLst/>
              <a:ahLst/>
              <a:cxnLst/>
              <a:rect l="l" t="t" r="r" b="b"/>
              <a:pathLst>
                <a:path w="695520" h="220213">
                  <a:moveTo>
                    <a:pt x="0" y="0"/>
                  </a:moveTo>
                  <a:lnTo>
                    <a:pt x="695520" y="0"/>
                  </a:lnTo>
                  <a:lnTo>
                    <a:pt x="695520" y="220213"/>
                  </a:lnTo>
                  <a:lnTo>
                    <a:pt x="0" y="220213"/>
                  </a:lnTo>
                  <a:close/>
                </a:path>
              </a:pathLst>
            </a:custGeom>
            <a:solidFill>
              <a:srgbClr val="9EB3C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95520" cy="286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56484" y="4839580"/>
            <a:ext cx="522197" cy="539042"/>
          </a:xfrm>
          <a:custGeom>
            <a:avLst/>
            <a:gdLst/>
            <a:ahLst/>
            <a:cxnLst/>
            <a:rect l="l" t="t" r="r" b="b"/>
            <a:pathLst>
              <a:path w="522197" h="539042">
                <a:moveTo>
                  <a:pt x="0" y="0"/>
                </a:moveTo>
                <a:lnTo>
                  <a:pt x="522198" y="0"/>
                </a:lnTo>
                <a:lnTo>
                  <a:pt x="522198" y="539042"/>
                </a:lnTo>
                <a:lnTo>
                  <a:pt x="0" y="53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1955" y="3595146"/>
            <a:ext cx="5107943" cy="2526795"/>
          </a:xfrm>
          <a:custGeom>
            <a:avLst/>
            <a:gdLst/>
            <a:ahLst/>
            <a:cxnLst/>
            <a:rect l="l" t="t" r="r" b="b"/>
            <a:pathLst>
              <a:path w="5107943" h="2526795">
                <a:moveTo>
                  <a:pt x="0" y="0"/>
                </a:moveTo>
                <a:lnTo>
                  <a:pt x="5107943" y="0"/>
                </a:lnTo>
                <a:lnTo>
                  <a:pt x="5107943" y="2526795"/>
                </a:lnTo>
                <a:lnTo>
                  <a:pt x="0" y="2526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360" t="-55450" r="-30575" b="-309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68357" y="5078112"/>
            <a:ext cx="1357853" cy="63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765">
                <a:solidFill>
                  <a:srgbClr val="050A30"/>
                </a:solidFill>
                <a:latin typeface="Arimo"/>
              </a:rPr>
              <a:t>Environment Olympiad</a:t>
            </a:r>
          </a:p>
        </p:txBody>
      </p:sp>
      <p:sp>
        <p:nvSpPr>
          <p:cNvPr id="9" name="Freeform 9"/>
          <p:cNvSpPr/>
          <p:nvPr/>
        </p:nvSpPr>
        <p:spPr>
          <a:xfrm>
            <a:off x="12806795" y="3519754"/>
            <a:ext cx="5105656" cy="2639651"/>
          </a:xfrm>
          <a:custGeom>
            <a:avLst/>
            <a:gdLst/>
            <a:ahLst/>
            <a:cxnLst/>
            <a:rect l="l" t="t" r="r" b="b"/>
            <a:pathLst>
              <a:path w="5105656" h="2639651">
                <a:moveTo>
                  <a:pt x="0" y="0"/>
                </a:moveTo>
                <a:lnTo>
                  <a:pt x="5105656" y="0"/>
                </a:lnTo>
                <a:lnTo>
                  <a:pt x="5105656" y="2639651"/>
                </a:lnTo>
                <a:lnTo>
                  <a:pt x="0" y="263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20" t="-27367" r="-23841" b="-2599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500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Marketing Plan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669900"/>
                </a:solidFill>
                <a:latin typeface="Poppins"/>
              </a:rPr>
              <a:t>EHow to enter the market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2806795" y="2317310"/>
            <a:ext cx="0" cy="76092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205105" y="2317310"/>
            <a:ext cx="0" cy="76092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341962" y="2748569"/>
            <a:ext cx="2907894" cy="547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63C1"/>
                </a:solidFill>
                <a:latin typeface="Poppins Bold"/>
              </a:rPr>
              <a:t>Awareness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0738" y="2734457"/>
            <a:ext cx="3120152" cy="566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63C1"/>
                </a:solidFill>
                <a:latin typeface="Poppins Bold"/>
              </a:rPr>
              <a:t>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45748" y="2748570"/>
            <a:ext cx="1804641" cy="566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563C1"/>
                </a:solidFill>
                <a:latin typeface="Poppins Bold"/>
              </a:rPr>
              <a:t>Action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7131" y="7255416"/>
            <a:ext cx="1581984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Objective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14" y="7704043"/>
            <a:ext cx="5794593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Product Familiarity with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general mass.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Demonstrate Versatile use from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street level.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Create a community dedicated to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 Sustainability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2838" y="6278152"/>
            <a:ext cx="5510570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Panel discussion in World Food 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09448" y="6278152"/>
            <a:ext cx="6378297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Arranging olympiad about environment.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14958" y="7255416"/>
            <a:ext cx="1581984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Objective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93687" y="7713568"/>
            <a:ext cx="6107192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Brand Positioning as</a:t>
            </a:r>
            <a:r>
              <a:rPr lang="en-US" sz="2100">
                <a:solidFill>
                  <a:srgbClr val="000000"/>
                </a:solidFill>
                <a:latin typeface="Poppins Bold"/>
              </a:rPr>
              <a:t> Impact Brand.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Poppins"/>
              </a:rPr>
              <a:t>Highlighting Product Versatility to improve life.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06820" y="6278152"/>
            <a:ext cx="4943476" cy="843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Attending several innovation and agriculture expo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56418" y="7255416"/>
            <a:ext cx="1581984" cy="4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Objective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70556" y="7713568"/>
            <a:ext cx="4037171" cy="78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Poppins"/>
              </a:rPr>
              <a:t>Opportunity to 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collaboration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Poppins"/>
              </a:rPr>
              <a:t>Attracting our </a:t>
            </a:r>
            <a:r>
              <a:rPr lang="en-US" sz="2200">
                <a:solidFill>
                  <a:srgbClr val="000000"/>
                </a:solidFill>
                <a:latin typeface="Poppins Bold"/>
              </a:rPr>
              <a:t>TG customer.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04" b="-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0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1955" y="2238690"/>
            <a:ext cx="7775896" cy="1198325"/>
          </a:xfrm>
          <a:custGeom>
            <a:avLst/>
            <a:gdLst/>
            <a:ahLst/>
            <a:cxnLst/>
            <a:rect l="l" t="t" r="r" b="b"/>
            <a:pathLst>
              <a:path w="7775896" h="1198325">
                <a:moveTo>
                  <a:pt x="0" y="0"/>
                </a:moveTo>
                <a:lnTo>
                  <a:pt x="7775896" y="0"/>
                </a:lnTo>
                <a:lnTo>
                  <a:pt x="7775896" y="1198325"/>
                </a:lnTo>
                <a:lnTo>
                  <a:pt x="0" y="119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8014" y="2238690"/>
            <a:ext cx="7775896" cy="1198325"/>
          </a:xfrm>
          <a:custGeom>
            <a:avLst/>
            <a:gdLst/>
            <a:ahLst/>
            <a:cxnLst/>
            <a:rect l="l" t="t" r="r" b="b"/>
            <a:pathLst>
              <a:path w="7775896" h="1198325">
                <a:moveTo>
                  <a:pt x="0" y="0"/>
                </a:moveTo>
                <a:lnTo>
                  <a:pt x="7775896" y="0"/>
                </a:lnTo>
                <a:lnTo>
                  <a:pt x="7775896" y="1198325"/>
                </a:lnTo>
                <a:lnTo>
                  <a:pt x="0" y="119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28023" y="4596130"/>
            <a:ext cx="1095879" cy="624042"/>
          </a:xfrm>
          <a:custGeom>
            <a:avLst/>
            <a:gdLst/>
            <a:ahLst/>
            <a:cxnLst/>
            <a:rect l="l" t="t" r="r" b="b"/>
            <a:pathLst>
              <a:path w="1095879" h="624042">
                <a:moveTo>
                  <a:pt x="0" y="0"/>
                </a:moveTo>
                <a:lnTo>
                  <a:pt x="1095879" y="0"/>
                </a:lnTo>
                <a:lnTo>
                  <a:pt x="1095879" y="624043"/>
                </a:lnTo>
                <a:lnTo>
                  <a:pt x="0" y="624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14269" y="4369084"/>
            <a:ext cx="884516" cy="1099445"/>
          </a:xfrm>
          <a:custGeom>
            <a:avLst/>
            <a:gdLst/>
            <a:ahLst/>
            <a:cxnLst/>
            <a:rect l="l" t="t" r="r" b="b"/>
            <a:pathLst>
              <a:path w="884516" h="1099445">
                <a:moveTo>
                  <a:pt x="0" y="0"/>
                </a:moveTo>
                <a:lnTo>
                  <a:pt x="884516" y="0"/>
                </a:lnTo>
                <a:lnTo>
                  <a:pt x="884516" y="1099445"/>
                </a:lnTo>
                <a:lnTo>
                  <a:pt x="0" y="1099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34315" y="4596130"/>
            <a:ext cx="1272953" cy="547370"/>
          </a:xfrm>
          <a:custGeom>
            <a:avLst/>
            <a:gdLst/>
            <a:ahLst/>
            <a:cxnLst/>
            <a:rect l="l" t="t" r="r" b="b"/>
            <a:pathLst>
              <a:path w="1272953" h="547370">
                <a:moveTo>
                  <a:pt x="0" y="0"/>
                </a:moveTo>
                <a:lnTo>
                  <a:pt x="1272953" y="0"/>
                </a:lnTo>
                <a:lnTo>
                  <a:pt x="1272953" y="547370"/>
                </a:lnTo>
                <a:lnTo>
                  <a:pt x="0" y="547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8064" y="4275215"/>
            <a:ext cx="2030445" cy="1554560"/>
          </a:xfrm>
          <a:custGeom>
            <a:avLst/>
            <a:gdLst/>
            <a:ahLst/>
            <a:cxnLst/>
            <a:rect l="l" t="t" r="r" b="b"/>
            <a:pathLst>
              <a:path w="2030445" h="1554560">
                <a:moveTo>
                  <a:pt x="0" y="0"/>
                </a:moveTo>
                <a:lnTo>
                  <a:pt x="2030446" y="0"/>
                </a:lnTo>
                <a:lnTo>
                  <a:pt x="2030446" y="1554560"/>
                </a:lnTo>
                <a:lnTo>
                  <a:pt x="0" y="1554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361" t="-1434" r="-23861" b="-112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79961" y="4275215"/>
            <a:ext cx="1732904" cy="1631232"/>
          </a:xfrm>
          <a:custGeom>
            <a:avLst/>
            <a:gdLst/>
            <a:ahLst/>
            <a:cxnLst/>
            <a:rect l="l" t="t" r="r" b="b"/>
            <a:pathLst>
              <a:path w="1732904" h="1631232">
                <a:moveTo>
                  <a:pt x="0" y="0"/>
                </a:moveTo>
                <a:lnTo>
                  <a:pt x="1732903" y="0"/>
                </a:lnTo>
                <a:lnTo>
                  <a:pt x="1732903" y="1631232"/>
                </a:lnTo>
                <a:lnTo>
                  <a:pt x="0" y="16312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02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04" b="-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7940" y="6453545"/>
            <a:ext cx="7775896" cy="1198325"/>
          </a:xfrm>
          <a:custGeom>
            <a:avLst/>
            <a:gdLst/>
            <a:ahLst/>
            <a:cxnLst/>
            <a:rect l="l" t="t" r="r" b="b"/>
            <a:pathLst>
              <a:path w="7775896" h="1198325">
                <a:moveTo>
                  <a:pt x="0" y="0"/>
                </a:moveTo>
                <a:lnTo>
                  <a:pt x="7775897" y="0"/>
                </a:lnTo>
                <a:lnTo>
                  <a:pt x="7775897" y="1198325"/>
                </a:lnTo>
                <a:lnTo>
                  <a:pt x="0" y="119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42655" y="8555446"/>
            <a:ext cx="1389511" cy="1384458"/>
          </a:xfrm>
          <a:custGeom>
            <a:avLst/>
            <a:gdLst/>
            <a:ahLst/>
            <a:cxnLst/>
            <a:rect l="l" t="t" r="r" b="b"/>
            <a:pathLst>
              <a:path w="1389511" h="1384458">
                <a:moveTo>
                  <a:pt x="0" y="0"/>
                </a:moveTo>
                <a:lnTo>
                  <a:pt x="1389511" y="0"/>
                </a:lnTo>
                <a:lnTo>
                  <a:pt x="1389511" y="1384459"/>
                </a:lnTo>
                <a:lnTo>
                  <a:pt x="0" y="13844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07268" y="8523052"/>
            <a:ext cx="1420404" cy="1416853"/>
          </a:xfrm>
          <a:custGeom>
            <a:avLst/>
            <a:gdLst/>
            <a:ahLst/>
            <a:cxnLst/>
            <a:rect l="l" t="t" r="r" b="b"/>
            <a:pathLst>
              <a:path w="1420404" h="1416853">
                <a:moveTo>
                  <a:pt x="0" y="0"/>
                </a:moveTo>
                <a:lnTo>
                  <a:pt x="1420404" y="0"/>
                </a:lnTo>
                <a:lnTo>
                  <a:pt x="1420404" y="1416853"/>
                </a:lnTo>
                <a:lnTo>
                  <a:pt x="0" y="1416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Marketing Plan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669900"/>
                </a:solidFill>
                <a:latin typeface="Poppins"/>
              </a:rPr>
              <a:t>EHow to enter the market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940" y="2239066"/>
            <a:ext cx="6147743" cy="110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2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Poppins Bold"/>
              </a:rPr>
              <a:t>CELEBRITY AND INFLUENCERS 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7880" y="7642476"/>
            <a:ext cx="7594521" cy="126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Starting a movement with the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#innovation_everyday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on popular social media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sites including tiktok.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45840" y="2510528"/>
            <a:ext cx="6813460" cy="5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2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Poppins Bold"/>
              </a:rPr>
              <a:t>CABLE TV &amp; RADIO COMMERCIALS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42655" y="5694016"/>
            <a:ext cx="12433290" cy="12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8">
                <a:solidFill>
                  <a:srgbClr val="000000"/>
                </a:solidFill>
                <a:latin typeface="Poppins"/>
              </a:rPr>
              <a:t>Showing our project in many tv show </a:t>
            </a:r>
          </a:p>
          <a:p>
            <a:pPr algn="just">
              <a:lnSpc>
                <a:spcPts val="3274"/>
              </a:lnSpc>
            </a:pPr>
            <a:r>
              <a:rPr lang="en-US" sz="2338">
                <a:solidFill>
                  <a:srgbClr val="000000"/>
                </a:solidFill>
                <a:latin typeface="Poppins"/>
              </a:rPr>
              <a:t>like</a:t>
            </a:r>
            <a:r>
              <a:rPr lang="en-US" sz="2338">
                <a:solidFill>
                  <a:srgbClr val="000000"/>
                </a:solidFill>
                <a:latin typeface="Poppins Bold"/>
              </a:rPr>
              <a:t> “Bigganchinta”</a:t>
            </a:r>
            <a:r>
              <a:rPr lang="en-US" sz="2338">
                <a:solidFill>
                  <a:srgbClr val="000000"/>
                </a:solidFill>
                <a:latin typeface="Poppins"/>
              </a:rPr>
              <a:t>, </a:t>
            </a:r>
          </a:p>
          <a:p>
            <a:pPr algn="just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000000"/>
                </a:solidFill>
                <a:latin typeface="Poppins Bold"/>
              </a:rPr>
              <a:t>“Mati o Manush”</a:t>
            </a:r>
            <a:r>
              <a:rPr lang="en-US" sz="2338">
                <a:solidFill>
                  <a:srgbClr val="000000"/>
                </a:solidFill>
                <a:latin typeface="Poppins"/>
              </a:rPr>
              <a:t>, “</a:t>
            </a:r>
            <a:r>
              <a:rPr lang="en-US" sz="2338">
                <a:solidFill>
                  <a:srgbClr val="000000"/>
                </a:solidFill>
                <a:latin typeface="Poppins Bold"/>
              </a:rPr>
              <a:t>Ruposhi Bangla”</a:t>
            </a:r>
            <a:r>
              <a:rPr lang="en-US" sz="2338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8685" y="7174810"/>
            <a:ext cx="7190899" cy="12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Objective: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To create awareness among people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about our innovation and product.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3586" y="9095990"/>
            <a:ext cx="7658814" cy="84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Objective:</a:t>
            </a:r>
            <a:r>
              <a:rPr lang="en-US" sz="2400">
                <a:solidFill>
                  <a:srgbClr val="000000"/>
                </a:solidFill>
                <a:latin typeface="Poppins"/>
              </a:rPr>
              <a:t> To engage the youth generation about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innovation and technology.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9414" y="4408845"/>
            <a:ext cx="3936269" cy="177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Leveraging celebrities’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goodwill to promote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through videos and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podcasts, which we will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</a:rPr>
              <a:t>sponsor.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880" y="6725383"/>
            <a:ext cx="6813460" cy="5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2"/>
              </a:lnSpc>
              <a:spcBef>
                <a:spcPct val="0"/>
              </a:spcBef>
            </a:pPr>
            <a:r>
              <a:rPr lang="en-US" sz="3101">
                <a:solidFill>
                  <a:srgbClr val="000000"/>
                </a:solidFill>
                <a:latin typeface="Poppins Bold"/>
              </a:rPr>
              <a:t>SOCIAL MEDIA PLACEMENT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955" y="206702"/>
            <a:ext cx="9323935" cy="1765703"/>
          </a:xfrm>
          <a:custGeom>
            <a:avLst/>
            <a:gdLst/>
            <a:ahLst/>
            <a:cxnLst/>
            <a:rect l="l" t="t" r="r" b="b"/>
            <a:pathLst>
              <a:path w="9323935" h="1765703">
                <a:moveTo>
                  <a:pt x="0" y="0"/>
                </a:moveTo>
                <a:lnTo>
                  <a:pt x="9323935" y="0"/>
                </a:lnTo>
                <a:lnTo>
                  <a:pt x="9323935" y="1765703"/>
                </a:lnTo>
                <a:lnTo>
                  <a:pt x="0" y="1765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50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00774" y="3023354"/>
            <a:ext cx="6150352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7"/>
                </a:lnTo>
                <a:lnTo>
                  <a:pt x="0" y="94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7436" y="3023354"/>
            <a:ext cx="6150352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7"/>
                </a:lnTo>
                <a:lnTo>
                  <a:pt x="0" y="94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1955" y="3023354"/>
            <a:ext cx="4246141" cy="947816"/>
          </a:xfrm>
          <a:custGeom>
            <a:avLst/>
            <a:gdLst/>
            <a:ahLst/>
            <a:cxnLst/>
            <a:rect l="l" t="t" r="r" b="b"/>
            <a:pathLst>
              <a:path w="6150352" h="947816">
                <a:moveTo>
                  <a:pt x="0" y="0"/>
                </a:moveTo>
                <a:lnTo>
                  <a:pt x="6150352" y="0"/>
                </a:lnTo>
                <a:lnTo>
                  <a:pt x="6150352" y="947817"/>
                </a:lnTo>
                <a:lnTo>
                  <a:pt x="0" y="94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7489" y="4281566"/>
            <a:ext cx="17782400" cy="5657850"/>
            <a:chOff x="0" y="0"/>
            <a:chExt cx="4712280" cy="1490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12280" cy="1490133"/>
            </a:xfrm>
            <a:custGeom>
              <a:avLst/>
              <a:gdLst/>
              <a:ahLst/>
              <a:cxnLst/>
              <a:rect l="l" t="t" r="r" b="b"/>
              <a:pathLst>
                <a:path w="4712280" h="1490133">
                  <a:moveTo>
                    <a:pt x="22068" y="0"/>
                  </a:moveTo>
                  <a:lnTo>
                    <a:pt x="4690212" y="0"/>
                  </a:lnTo>
                  <a:cubicBezTo>
                    <a:pt x="4696065" y="0"/>
                    <a:pt x="4701678" y="2325"/>
                    <a:pt x="4705816" y="6464"/>
                  </a:cubicBezTo>
                  <a:cubicBezTo>
                    <a:pt x="4709955" y="10602"/>
                    <a:pt x="4712280" y="16215"/>
                    <a:pt x="4712280" y="22068"/>
                  </a:cubicBezTo>
                  <a:lnTo>
                    <a:pt x="4712280" y="1468065"/>
                  </a:lnTo>
                  <a:cubicBezTo>
                    <a:pt x="4712280" y="1473918"/>
                    <a:pt x="4709955" y="1479531"/>
                    <a:pt x="4705816" y="1483670"/>
                  </a:cubicBezTo>
                  <a:cubicBezTo>
                    <a:pt x="4701678" y="1487808"/>
                    <a:pt x="4696065" y="1490133"/>
                    <a:pt x="4690212" y="1490133"/>
                  </a:cubicBezTo>
                  <a:lnTo>
                    <a:pt x="22068" y="1490133"/>
                  </a:lnTo>
                  <a:cubicBezTo>
                    <a:pt x="16215" y="1490133"/>
                    <a:pt x="10602" y="1487808"/>
                    <a:pt x="6464" y="1483670"/>
                  </a:cubicBezTo>
                  <a:cubicBezTo>
                    <a:pt x="2325" y="1479531"/>
                    <a:pt x="0" y="1473918"/>
                    <a:pt x="0" y="1468065"/>
                  </a:cubicBezTo>
                  <a:lnTo>
                    <a:pt x="0" y="22068"/>
                  </a:lnTo>
                  <a:cubicBezTo>
                    <a:pt x="0" y="16215"/>
                    <a:pt x="2325" y="10602"/>
                    <a:pt x="6464" y="6464"/>
                  </a:cubicBezTo>
                  <a:cubicBezTo>
                    <a:pt x="10602" y="2325"/>
                    <a:pt x="16215" y="0"/>
                    <a:pt x="22068" y="0"/>
                  </a:cubicBezTo>
                  <a:close/>
                </a:path>
              </a:pathLst>
            </a:custGeom>
            <a:solidFill>
              <a:srgbClr val="DDF2F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712280" cy="1556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43287" y="694182"/>
            <a:ext cx="7356682" cy="80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4"/>
              </a:lnSpc>
            </a:pPr>
            <a:r>
              <a:rPr lang="en-US" sz="4260">
                <a:solidFill>
                  <a:srgbClr val="0A7AA2"/>
                </a:solidFill>
                <a:latin typeface="Poppins Semi-Bold"/>
              </a:rPr>
              <a:t>User Benefit</a:t>
            </a:r>
          </a:p>
          <a:p>
            <a:pPr algn="l">
              <a:lnSpc>
                <a:spcPts val="4571"/>
              </a:lnSpc>
            </a:pPr>
            <a:r>
              <a:rPr lang="en-US" sz="1828">
                <a:solidFill>
                  <a:srgbClr val="0A7AA2"/>
                </a:solidFill>
                <a:latin typeface="Poppins Semi-Bold"/>
              </a:rPr>
              <a:t>Why JOLOCHOR technology?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9146" y="3136900"/>
            <a:ext cx="315360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Improvement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1814" y="3136900"/>
            <a:ext cx="428255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Impact of Jolochor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660" y="3136900"/>
            <a:ext cx="2150864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Poppins Bold"/>
              </a:rPr>
              <a:t>Category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4716146"/>
            <a:ext cx="500172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 Bold"/>
              </a:rPr>
              <a:t>Distribution process</a:t>
            </a:r>
            <a:r>
              <a:rPr lang="en-US" sz="2800">
                <a:solidFill>
                  <a:srgbClr val="000000"/>
                </a:solidFill>
                <a:latin typeface="Poppins"/>
              </a:rPr>
              <a:t> 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89551" y="4933196"/>
            <a:ext cx="448151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 Bold"/>
              </a:rPr>
              <a:t>1-2 times</a:t>
            </a:r>
            <a:r>
              <a:rPr lang="en-US" sz="2800">
                <a:solidFill>
                  <a:srgbClr val="000000"/>
                </a:solidFill>
                <a:latin typeface="Poppins"/>
              </a:rPr>
              <a:t> than before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26473" y="4886960"/>
            <a:ext cx="587131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/>
              </a:rPr>
              <a:t>Automatic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precise feeding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488" y="5982593"/>
            <a:ext cx="472307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Labor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cost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47989" y="5982593"/>
            <a:ext cx="4723074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</a:rPr>
              <a:t>Decreased </a:t>
            </a:r>
            <a:r>
              <a:rPr lang="en-US" sz="2700">
                <a:solidFill>
                  <a:srgbClr val="000000"/>
                </a:solidFill>
                <a:latin typeface="Poppins Bold"/>
              </a:rPr>
              <a:t>3-4 time 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than before.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75963" y="8092836"/>
            <a:ext cx="6879188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Poppins"/>
              </a:rPr>
              <a:t>Run by </a:t>
            </a:r>
            <a:r>
              <a:rPr lang="en-US" sz="2600">
                <a:solidFill>
                  <a:srgbClr val="000000"/>
                </a:solidFill>
                <a:latin typeface="Poppins Bold"/>
              </a:rPr>
              <a:t>solar panel</a:t>
            </a:r>
            <a:r>
              <a:rPr lang="en-US" sz="26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955" y="8083311"/>
            <a:ext cx="43960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Electricity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cost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47989" y="8083311"/>
            <a:ext cx="43960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</a:rPr>
              <a:t>Free from </a:t>
            </a:r>
            <a:r>
              <a:rPr lang="en-US" sz="2700">
                <a:solidFill>
                  <a:srgbClr val="000000"/>
                </a:solidFill>
                <a:latin typeface="Poppins Bold"/>
              </a:rPr>
              <a:t>electricity cost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31844" y="167773"/>
            <a:ext cx="1568044" cy="1652397"/>
          </a:xfrm>
          <a:custGeom>
            <a:avLst/>
            <a:gdLst/>
            <a:ahLst/>
            <a:cxnLst/>
            <a:rect l="l" t="t" r="r" b="b"/>
            <a:pathLst>
              <a:path w="1568044" h="1652397">
                <a:moveTo>
                  <a:pt x="0" y="0"/>
                </a:moveTo>
                <a:lnTo>
                  <a:pt x="1568044" y="0"/>
                </a:lnTo>
                <a:lnTo>
                  <a:pt x="1568044" y="1652397"/>
                </a:lnTo>
                <a:lnTo>
                  <a:pt x="0" y="1652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04" b="-1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875963" y="5966083"/>
            <a:ext cx="587131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/>
              </a:rPr>
              <a:t>Automatic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precise feeding</a:t>
            </a:r>
          </a:p>
        </p:txBody>
      </p:sp>
      <p:sp>
        <p:nvSpPr>
          <p:cNvPr id="23" name="Freeform 23"/>
          <p:cNvSpPr/>
          <p:nvPr/>
        </p:nvSpPr>
        <p:spPr>
          <a:xfrm>
            <a:off x="5773290" y="2068319"/>
            <a:ext cx="6741419" cy="859122"/>
          </a:xfrm>
          <a:custGeom>
            <a:avLst/>
            <a:gdLst/>
            <a:ahLst/>
            <a:cxnLst/>
            <a:rect l="l" t="t" r="r" b="b"/>
            <a:pathLst>
              <a:path w="6741419" h="859122">
                <a:moveTo>
                  <a:pt x="0" y="0"/>
                </a:moveTo>
                <a:lnTo>
                  <a:pt x="6741420" y="0"/>
                </a:lnTo>
                <a:lnTo>
                  <a:pt x="6741420" y="859121"/>
                </a:lnTo>
                <a:lnTo>
                  <a:pt x="0" y="859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1250" r="-3153" b="-23405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9327" y="7034291"/>
            <a:ext cx="4723074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Food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waste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11477" y="7034291"/>
            <a:ext cx="43960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95% less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than before.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675" y="8932305"/>
            <a:ext cx="4396099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Proper growth &amp; nutrition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of fish.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47989" y="9014778"/>
            <a:ext cx="43960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 Bold"/>
              </a:rPr>
              <a:t>60%</a:t>
            </a:r>
            <a:r>
              <a:rPr lang="en-US" sz="2700">
                <a:solidFill>
                  <a:srgbClr val="000000"/>
                </a:solidFill>
                <a:latin typeface="Poppins"/>
              </a:rPr>
              <a:t> more than before.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75963" y="6821249"/>
            <a:ext cx="587131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/>
              </a:rPr>
              <a:t>Automatic precise feeding &amp;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real time monitoring.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75963" y="8801735"/>
            <a:ext cx="587131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"/>
              </a:rPr>
              <a:t>Automatic precise feeding &amp; </a:t>
            </a:r>
            <a:r>
              <a:rPr lang="en-US" sz="2800">
                <a:solidFill>
                  <a:srgbClr val="000000"/>
                </a:solidFill>
                <a:latin typeface="Poppins Bold"/>
              </a:rPr>
              <a:t>real time monitoring.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Enigma__Round01_CennoBiz2024</dc:title>
  <dc:creator>Asus</dc:creator>
  <cp:revision>1</cp:revision>
  <dcterms:created xsi:type="dcterms:W3CDTF">2006-08-16T00:00:00Z</dcterms:created>
  <dcterms:modified xsi:type="dcterms:W3CDTF">2024-04-25T16:27:16Z</dcterms:modified>
  <dc:identifier>DAGDbFgJfhQ</dc:identifier>
</cp:coreProperties>
</file>